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91"/>
  </p:notesMasterIdLst>
  <p:handoutMasterIdLst>
    <p:handoutMasterId r:id="rId92"/>
  </p:handoutMasterIdLst>
  <p:sldIdLst>
    <p:sldId id="535" r:id="rId2"/>
    <p:sldId id="540" r:id="rId3"/>
    <p:sldId id="495" r:id="rId4"/>
    <p:sldId id="494" r:id="rId5"/>
    <p:sldId id="545" r:id="rId6"/>
    <p:sldId id="621" r:id="rId7"/>
    <p:sldId id="462" r:id="rId8"/>
    <p:sldId id="624" r:id="rId9"/>
    <p:sldId id="549" r:id="rId10"/>
    <p:sldId id="550" r:id="rId11"/>
    <p:sldId id="566" r:id="rId12"/>
    <p:sldId id="564" r:id="rId13"/>
    <p:sldId id="567" r:id="rId14"/>
    <p:sldId id="501" r:id="rId15"/>
    <p:sldId id="569" r:id="rId16"/>
    <p:sldId id="556" r:id="rId17"/>
    <p:sldId id="559" r:id="rId18"/>
    <p:sldId id="557" r:id="rId19"/>
    <p:sldId id="558" r:id="rId20"/>
    <p:sldId id="560" r:id="rId21"/>
    <p:sldId id="571" r:id="rId22"/>
    <p:sldId id="525" r:id="rId23"/>
    <p:sldId id="628" r:id="rId24"/>
    <p:sldId id="629" r:id="rId25"/>
    <p:sldId id="526" r:id="rId26"/>
    <p:sldId id="570" r:id="rId27"/>
    <p:sldId id="572" r:id="rId28"/>
    <p:sldId id="575" r:id="rId29"/>
    <p:sldId id="527" r:id="rId30"/>
    <p:sldId id="528" r:id="rId31"/>
    <p:sldId id="529" r:id="rId32"/>
    <p:sldId id="573" r:id="rId33"/>
    <p:sldId id="576" r:id="rId34"/>
    <p:sldId id="565" r:id="rId35"/>
    <p:sldId id="389" r:id="rId36"/>
    <p:sldId id="578" r:id="rId37"/>
    <p:sldId id="579" r:id="rId38"/>
    <p:sldId id="584" r:id="rId39"/>
    <p:sldId id="582" r:id="rId40"/>
    <p:sldId id="585" r:id="rId41"/>
    <p:sldId id="396" r:id="rId42"/>
    <p:sldId id="630" r:id="rId43"/>
    <p:sldId id="631" r:id="rId44"/>
    <p:sldId id="591" r:id="rId45"/>
    <p:sldId id="632" r:id="rId46"/>
    <p:sldId id="633" r:id="rId47"/>
    <p:sldId id="595" r:id="rId48"/>
    <p:sldId id="650" r:id="rId49"/>
    <p:sldId id="597" r:id="rId50"/>
    <p:sldId id="634" r:id="rId51"/>
    <p:sldId id="598" r:id="rId52"/>
    <p:sldId id="635" r:id="rId53"/>
    <p:sldId id="531" r:id="rId54"/>
    <p:sldId id="636" r:id="rId55"/>
    <p:sldId id="532" r:id="rId56"/>
    <p:sldId id="599" r:id="rId57"/>
    <p:sldId id="514" r:id="rId58"/>
    <p:sldId id="515" r:id="rId59"/>
    <p:sldId id="637" r:id="rId60"/>
    <p:sldId id="638" r:id="rId61"/>
    <p:sldId id="652" r:id="rId62"/>
    <p:sldId id="419" r:id="rId63"/>
    <p:sldId id="639" r:id="rId64"/>
    <p:sldId id="640" r:id="rId65"/>
    <p:sldId id="641" r:id="rId66"/>
    <p:sldId id="642" r:id="rId67"/>
    <p:sldId id="643" r:id="rId68"/>
    <p:sldId id="644" r:id="rId69"/>
    <p:sldId id="454" r:id="rId70"/>
    <p:sldId id="603" r:id="rId71"/>
    <p:sldId id="604" r:id="rId72"/>
    <p:sldId id="523" r:id="rId73"/>
    <p:sldId id="608" r:id="rId74"/>
    <p:sldId id="610" r:id="rId75"/>
    <p:sldId id="607" r:id="rId76"/>
    <p:sldId id="617" r:id="rId77"/>
    <p:sldId id="605" r:id="rId78"/>
    <p:sldId id="646" r:id="rId79"/>
    <p:sldId id="618" r:id="rId80"/>
    <p:sldId id="647" r:id="rId81"/>
    <p:sldId id="648" r:id="rId82"/>
    <p:sldId id="612" r:id="rId83"/>
    <p:sldId id="649" r:id="rId84"/>
    <p:sldId id="435" r:id="rId85"/>
    <p:sldId id="444" r:id="rId86"/>
    <p:sldId id="436" r:id="rId87"/>
    <p:sldId id="616" r:id="rId88"/>
    <p:sldId id="425" r:id="rId89"/>
    <p:sldId id="627" r:id="rId90"/>
  </p:sldIdLst>
  <p:sldSz cx="9144000" cy="6858000" type="screen4x3"/>
  <p:notesSz cx="9866313" cy="673576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2">
          <p15:clr>
            <a:srgbClr val="A4A3A4"/>
          </p15:clr>
        </p15:guide>
        <p15:guide id="2" pos="31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  <a:srgbClr val="000099"/>
    <a:srgbClr val="003399"/>
    <a:srgbClr val="0000CC"/>
    <a:srgbClr val="6666FF"/>
    <a:srgbClr val="3366FF"/>
    <a:srgbClr val="B2B2B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92883" autoAdjust="0"/>
  </p:normalViewPr>
  <p:slideViewPr>
    <p:cSldViewPr>
      <p:cViewPr varScale="1">
        <p:scale>
          <a:sx n="84" d="100"/>
          <a:sy n="84" d="100"/>
        </p:scale>
        <p:origin x="160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1098" y="-72"/>
      </p:cViewPr>
      <p:guideLst>
        <p:guide orient="horz" pos="2122"/>
        <p:guide pos="3108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29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20.emf"/><Relationship Id="rId1" Type="http://schemas.openxmlformats.org/officeDocument/2006/relationships/image" Target="../media/image4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48.wmf"/><Relationship Id="rId1" Type="http://schemas.openxmlformats.org/officeDocument/2006/relationships/image" Target="../media/image47.emf"/><Relationship Id="rId6" Type="http://schemas.openxmlformats.org/officeDocument/2006/relationships/image" Target="../media/image52.wmf"/><Relationship Id="rId5" Type="http://schemas.openxmlformats.org/officeDocument/2006/relationships/image" Target="../media/image51.emf"/><Relationship Id="rId4" Type="http://schemas.openxmlformats.org/officeDocument/2006/relationships/image" Target="../media/image50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image" Target="../media/image67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6" Type="http://schemas.openxmlformats.org/officeDocument/2006/relationships/image" Target="../media/image69.e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4" Type="http://schemas.openxmlformats.org/officeDocument/2006/relationships/image" Target="../media/image91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emf"/><Relationship Id="rId6" Type="http://schemas.openxmlformats.org/officeDocument/2006/relationships/image" Target="../media/image102.wmf"/><Relationship Id="rId5" Type="http://schemas.openxmlformats.org/officeDocument/2006/relationships/image" Target="../media/image101.wmf"/><Relationship Id="rId4" Type="http://schemas.openxmlformats.org/officeDocument/2006/relationships/image" Target="../media/image100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7" Type="http://schemas.openxmlformats.org/officeDocument/2006/relationships/image" Target="../media/image109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6" Type="http://schemas.openxmlformats.org/officeDocument/2006/relationships/image" Target="../media/image108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97.emf"/><Relationship Id="rId6" Type="http://schemas.openxmlformats.org/officeDocument/2006/relationships/image" Target="../media/image117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emf"/><Relationship Id="rId4" Type="http://schemas.openxmlformats.org/officeDocument/2006/relationships/image" Target="../media/image14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7" Type="http://schemas.openxmlformats.org/officeDocument/2006/relationships/image" Target="../media/image119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6" Type="http://schemas.openxmlformats.org/officeDocument/2006/relationships/image" Target="../media/image118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7" Type="http://schemas.openxmlformats.org/officeDocument/2006/relationships/image" Target="../media/image129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Relationship Id="rId6" Type="http://schemas.openxmlformats.org/officeDocument/2006/relationships/image" Target="../media/image128.wmf"/><Relationship Id="rId5" Type="http://schemas.openxmlformats.org/officeDocument/2006/relationships/image" Target="../media/image127.wmf"/><Relationship Id="rId4" Type="http://schemas.openxmlformats.org/officeDocument/2006/relationships/image" Target="../media/image126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image" Target="../media/image133.wmf"/><Relationship Id="rId1" Type="http://schemas.openxmlformats.org/officeDocument/2006/relationships/image" Target="../media/image132.emf"/><Relationship Id="rId6" Type="http://schemas.openxmlformats.org/officeDocument/2006/relationships/image" Target="../media/image137.wmf"/><Relationship Id="rId5" Type="http://schemas.openxmlformats.org/officeDocument/2006/relationships/image" Target="../media/image136.wmf"/><Relationship Id="rId4" Type="http://schemas.openxmlformats.org/officeDocument/2006/relationships/image" Target="../media/image135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9.wmf"/><Relationship Id="rId1" Type="http://schemas.openxmlformats.org/officeDocument/2006/relationships/image" Target="../media/image138.wmf"/><Relationship Id="rId4" Type="http://schemas.openxmlformats.org/officeDocument/2006/relationships/image" Target="../media/image140.w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image" Target="../media/image142.wmf"/><Relationship Id="rId7" Type="http://schemas.openxmlformats.org/officeDocument/2006/relationships/image" Target="../media/image146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Relationship Id="rId6" Type="http://schemas.openxmlformats.org/officeDocument/2006/relationships/image" Target="../media/image145.wmf"/><Relationship Id="rId5" Type="http://schemas.openxmlformats.org/officeDocument/2006/relationships/image" Target="../media/image144.wmf"/><Relationship Id="rId10" Type="http://schemas.openxmlformats.org/officeDocument/2006/relationships/image" Target="../media/image149.wmf"/><Relationship Id="rId4" Type="http://schemas.openxmlformats.org/officeDocument/2006/relationships/image" Target="../media/image143.wmf"/><Relationship Id="rId9" Type="http://schemas.openxmlformats.org/officeDocument/2006/relationships/image" Target="../media/image148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Relationship Id="rId6" Type="http://schemas.openxmlformats.org/officeDocument/2006/relationships/image" Target="../media/image154.wmf"/><Relationship Id="rId5" Type="http://schemas.openxmlformats.org/officeDocument/2006/relationships/image" Target="../media/image135.wmf"/><Relationship Id="rId4" Type="http://schemas.openxmlformats.org/officeDocument/2006/relationships/image" Target="../media/image153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3" Type="http://schemas.openxmlformats.org/officeDocument/2006/relationships/image" Target="../media/image161.wmf"/><Relationship Id="rId7" Type="http://schemas.openxmlformats.org/officeDocument/2006/relationships/image" Target="../media/image165.wmf"/><Relationship Id="rId2" Type="http://schemas.openxmlformats.org/officeDocument/2006/relationships/image" Target="../media/image160.wmf"/><Relationship Id="rId1" Type="http://schemas.openxmlformats.org/officeDocument/2006/relationships/image" Target="../media/image159.wmf"/><Relationship Id="rId6" Type="http://schemas.openxmlformats.org/officeDocument/2006/relationships/image" Target="../media/image164.wmf"/><Relationship Id="rId5" Type="http://schemas.openxmlformats.org/officeDocument/2006/relationships/image" Target="../media/image163.wmf"/><Relationship Id="rId4" Type="http://schemas.openxmlformats.org/officeDocument/2006/relationships/image" Target="../media/image162.wmf"/><Relationship Id="rId9" Type="http://schemas.openxmlformats.org/officeDocument/2006/relationships/image" Target="../media/image140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2" Type="http://schemas.openxmlformats.org/officeDocument/2006/relationships/image" Target="../media/image169.wmf"/><Relationship Id="rId1" Type="http://schemas.openxmlformats.org/officeDocument/2006/relationships/image" Target="../media/image168.emf"/><Relationship Id="rId4" Type="http://schemas.openxmlformats.org/officeDocument/2006/relationships/image" Target="../media/image17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3.wmf"/><Relationship Id="rId1" Type="http://schemas.openxmlformats.org/officeDocument/2006/relationships/image" Target="../media/image172.emf"/><Relationship Id="rId4" Type="http://schemas.openxmlformats.org/officeDocument/2006/relationships/image" Target="../media/image155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174.wmf"/><Relationship Id="rId1" Type="http://schemas.openxmlformats.org/officeDocument/2006/relationships/image" Target="../media/image173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wmf"/><Relationship Id="rId2" Type="http://schemas.openxmlformats.org/officeDocument/2006/relationships/image" Target="../media/image178.wmf"/><Relationship Id="rId1" Type="http://schemas.openxmlformats.org/officeDocument/2006/relationships/image" Target="../media/image177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79.wmf"/><Relationship Id="rId1" Type="http://schemas.openxmlformats.org/officeDocument/2006/relationships/image" Target="../media/image173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image" Target="../media/image180.wmf"/><Relationship Id="rId1" Type="http://schemas.openxmlformats.org/officeDocument/2006/relationships/image" Target="../media/image178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wmf"/><Relationship Id="rId2" Type="http://schemas.openxmlformats.org/officeDocument/2006/relationships/image" Target="../media/image184.wmf"/><Relationship Id="rId1" Type="http://schemas.openxmlformats.org/officeDocument/2006/relationships/image" Target="../media/image183.wmf"/><Relationship Id="rId4" Type="http://schemas.openxmlformats.org/officeDocument/2006/relationships/image" Target="../media/image186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wmf"/><Relationship Id="rId7" Type="http://schemas.openxmlformats.org/officeDocument/2006/relationships/image" Target="../media/image192.wmf"/><Relationship Id="rId2" Type="http://schemas.openxmlformats.org/officeDocument/2006/relationships/image" Target="../media/image187.wmf"/><Relationship Id="rId1" Type="http://schemas.openxmlformats.org/officeDocument/2006/relationships/image" Target="../media/image183.wmf"/><Relationship Id="rId6" Type="http://schemas.openxmlformats.org/officeDocument/2006/relationships/image" Target="../media/image191.wmf"/><Relationship Id="rId5" Type="http://schemas.openxmlformats.org/officeDocument/2006/relationships/image" Target="../media/image190.wmf"/><Relationship Id="rId4" Type="http://schemas.openxmlformats.org/officeDocument/2006/relationships/image" Target="../media/image189.wmf"/></Relationships>
</file>

<file path=ppt/drawings/_rels/vmlDrawing5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wmf"/><Relationship Id="rId3" Type="http://schemas.openxmlformats.org/officeDocument/2006/relationships/image" Target="../media/image194.wmf"/><Relationship Id="rId7" Type="http://schemas.openxmlformats.org/officeDocument/2006/relationships/image" Target="../media/image196.wmf"/><Relationship Id="rId2" Type="http://schemas.openxmlformats.org/officeDocument/2006/relationships/image" Target="../media/image185.wmf"/><Relationship Id="rId1" Type="http://schemas.openxmlformats.org/officeDocument/2006/relationships/image" Target="../media/image193.emf"/><Relationship Id="rId6" Type="http://schemas.openxmlformats.org/officeDocument/2006/relationships/image" Target="../media/image183.wmf"/><Relationship Id="rId5" Type="http://schemas.openxmlformats.org/officeDocument/2006/relationships/image" Target="../media/image187.wmf"/><Relationship Id="rId4" Type="http://schemas.openxmlformats.org/officeDocument/2006/relationships/image" Target="../media/image195.wmf"/><Relationship Id="rId9" Type="http://schemas.openxmlformats.org/officeDocument/2006/relationships/image" Target="../media/image198.w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wmf"/><Relationship Id="rId2" Type="http://schemas.openxmlformats.org/officeDocument/2006/relationships/image" Target="../media/image200.wmf"/><Relationship Id="rId1" Type="http://schemas.openxmlformats.org/officeDocument/2006/relationships/image" Target="../media/image199.wmf"/><Relationship Id="rId4" Type="http://schemas.openxmlformats.org/officeDocument/2006/relationships/image" Target="../media/image202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" Type="http://schemas.openxmlformats.org/officeDocument/2006/relationships/image" Target="../media/image20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e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2" Type="http://schemas.openxmlformats.org/officeDocument/2006/relationships/image" Target="../media/image206.wmf"/><Relationship Id="rId1" Type="http://schemas.openxmlformats.org/officeDocument/2006/relationships/image" Target="../media/image205.w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wmf"/><Relationship Id="rId1" Type="http://schemas.openxmlformats.org/officeDocument/2006/relationships/image" Target="../media/image208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wmf"/><Relationship Id="rId2" Type="http://schemas.openxmlformats.org/officeDocument/2006/relationships/image" Target="../media/image208.wmf"/><Relationship Id="rId1" Type="http://schemas.openxmlformats.org/officeDocument/2006/relationships/image" Target="../media/image209.wmf"/><Relationship Id="rId4" Type="http://schemas.openxmlformats.org/officeDocument/2006/relationships/image" Target="../media/image211.w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wmf"/><Relationship Id="rId2" Type="http://schemas.openxmlformats.org/officeDocument/2006/relationships/image" Target="../media/image213.wmf"/><Relationship Id="rId1" Type="http://schemas.openxmlformats.org/officeDocument/2006/relationships/image" Target="../media/image212.wmf"/><Relationship Id="rId4" Type="http://schemas.openxmlformats.org/officeDocument/2006/relationships/image" Target="../media/image215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e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2" Type="http://schemas.openxmlformats.org/officeDocument/2006/relationships/image" Target="../media/image220.wmf"/><Relationship Id="rId1" Type="http://schemas.openxmlformats.org/officeDocument/2006/relationships/image" Target="../media/image219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wmf"/><Relationship Id="rId2" Type="http://schemas.openxmlformats.org/officeDocument/2006/relationships/image" Target="../media/image223.wmf"/><Relationship Id="rId1" Type="http://schemas.openxmlformats.org/officeDocument/2006/relationships/image" Target="../media/image222.wmf"/><Relationship Id="rId4" Type="http://schemas.openxmlformats.org/officeDocument/2006/relationships/image" Target="../media/image224.e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wmf"/><Relationship Id="rId2" Type="http://schemas.openxmlformats.org/officeDocument/2006/relationships/image" Target="../media/image226.wmf"/><Relationship Id="rId1" Type="http://schemas.openxmlformats.org/officeDocument/2006/relationships/image" Target="../media/image225.wmf"/><Relationship Id="rId6" Type="http://schemas.openxmlformats.org/officeDocument/2006/relationships/image" Target="../media/image230.wmf"/><Relationship Id="rId5" Type="http://schemas.openxmlformats.org/officeDocument/2006/relationships/image" Target="../media/image229.wmf"/><Relationship Id="rId4" Type="http://schemas.openxmlformats.org/officeDocument/2006/relationships/image" Target="../media/image22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7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wmf"/><Relationship Id="rId1" Type="http://schemas.openxmlformats.org/officeDocument/2006/relationships/image" Target="../media/image231.emf"/></Relationships>
</file>

<file path=ppt/drawings/_rels/vmlDrawing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wmf"/><Relationship Id="rId1" Type="http://schemas.openxmlformats.org/officeDocument/2006/relationships/image" Target="../media/image233.w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w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wmf"/><Relationship Id="rId2" Type="http://schemas.openxmlformats.org/officeDocument/2006/relationships/image" Target="../media/image237.wmf"/><Relationship Id="rId1" Type="http://schemas.openxmlformats.org/officeDocument/2006/relationships/image" Target="../media/image236.wmf"/><Relationship Id="rId6" Type="http://schemas.openxmlformats.org/officeDocument/2006/relationships/image" Target="../media/image241.wmf"/><Relationship Id="rId5" Type="http://schemas.openxmlformats.org/officeDocument/2006/relationships/image" Target="../media/image240.wmf"/><Relationship Id="rId4" Type="http://schemas.openxmlformats.org/officeDocument/2006/relationships/image" Target="../media/image239.w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3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725" cy="336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588000" y="0"/>
            <a:ext cx="4276725" cy="336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AB54951-72FB-4BCF-A119-615E00849F96}" type="datetimeFigureOut">
              <a:rPr lang="zh-CN" altLang="en-US"/>
              <a:pPr>
                <a:defRPr/>
              </a:pPr>
              <a:t>2019/10/15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397625"/>
            <a:ext cx="4276725" cy="336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588000" y="6397625"/>
            <a:ext cx="4276725" cy="336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4FECBD6-201B-4944-85CC-C52124968E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0414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51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88000" y="0"/>
            <a:ext cx="42767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48025" y="504825"/>
            <a:ext cx="3370263" cy="2527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7425" y="3198813"/>
            <a:ext cx="7893050" cy="303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397625"/>
            <a:ext cx="42751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88000" y="6397625"/>
            <a:ext cx="42767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D20C107-70AF-4367-86A0-599B21BE53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46332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42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C040470-2DE4-4450-B74F-0B1A29E2559C}" type="slidenum">
              <a:rPr lang="en-US" altLang="zh-CN" smtClean="0">
                <a:latin typeface="Arial" charset="0"/>
              </a:rPr>
              <a:pPr eaLnBrk="1" hangingPunct="1"/>
              <a:t>5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010EBDE-FA49-45BA-AAA9-A61B77276562}" type="slidenum">
              <a:rPr lang="en-US" altLang="zh-CN" smtClean="0">
                <a:latin typeface="Arial" charset="0"/>
              </a:rPr>
              <a:pPr eaLnBrk="1" hangingPunct="1"/>
              <a:t>41</a:t>
            </a:fld>
            <a:endParaRPr lang="en-US" altLang="zh-CN">
              <a:latin typeface="Arial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04934CF-BE47-4C1A-9F15-4BE118FB65CE}" type="slidenum">
              <a:rPr lang="en-US" altLang="zh-CN" smtClean="0">
                <a:latin typeface="Arial" charset="0"/>
              </a:rPr>
              <a:pPr eaLnBrk="1" hangingPunct="1"/>
              <a:t>44</a:t>
            </a:fld>
            <a:endParaRPr lang="en-US" altLang="zh-CN">
              <a:latin typeface="Arial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10818BB-C01B-486D-8106-015E880BEC06}" type="slidenum">
              <a:rPr lang="en-US" altLang="zh-CN" smtClean="0">
                <a:latin typeface="Arial" charset="0"/>
              </a:rPr>
              <a:pPr eaLnBrk="1" hangingPunct="1"/>
              <a:t>49</a:t>
            </a:fld>
            <a:endParaRPr lang="en-US" altLang="zh-CN">
              <a:latin typeface="Arial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859986A-DF1A-4C3B-A575-F1853653049E}" type="slidenum">
              <a:rPr lang="en-US" altLang="zh-CN" smtClean="0">
                <a:latin typeface="Arial" charset="0"/>
              </a:rPr>
              <a:pPr eaLnBrk="1" hangingPunct="1"/>
              <a:t>51</a:t>
            </a:fld>
            <a:endParaRPr lang="en-US" altLang="zh-CN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F584A6E-A921-48BC-A721-7CEAC1B53875}" type="slidenum">
              <a:rPr lang="en-US" altLang="zh-CN" smtClean="0">
                <a:latin typeface="Arial" charset="0"/>
              </a:rPr>
              <a:pPr eaLnBrk="1" hangingPunct="1"/>
              <a:t>53</a:t>
            </a:fld>
            <a:endParaRPr lang="en-US" altLang="zh-CN">
              <a:latin typeface="Arial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179494A-F2EA-430E-A222-3FF2D0817669}" type="slidenum">
              <a:rPr lang="en-US" altLang="zh-CN" smtClean="0">
                <a:latin typeface="Arial" charset="0"/>
              </a:rPr>
              <a:pPr eaLnBrk="1" hangingPunct="1"/>
              <a:t>56</a:t>
            </a:fld>
            <a:endParaRPr lang="en-US" altLang="zh-CN">
              <a:latin typeface="Arial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723E444-FEB7-4CCF-9A1B-36691A720F37}" type="slidenum">
              <a:rPr lang="en-US" altLang="zh-CN" smtClean="0">
                <a:latin typeface="Arial" charset="0"/>
              </a:rPr>
              <a:pPr eaLnBrk="1" hangingPunct="1"/>
              <a:t>57</a:t>
            </a:fld>
            <a:endParaRPr lang="en-US" altLang="zh-CN">
              <a:latin typeface="Arial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4518AAD-8997-40E5-97BD-A9CF3B1EF768}" type="slidenum">
              <a:rPr lang="en-US" altLang="zh-CN" smtClean="0">
                <a:latin typeface="Arial" charset="0"/>
              </a:rPr>
              <a:pPr eaLnBrk="1" hangingPunct="1"/>
              <a:t>58</a:t>
            </a:fld>
            <a:endParaRPr lang="en-US" altLang="zh-CN">
              <a:latin typeface="Arial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4818FC1-9768-4F7C-AF48-B041DFD90F19}" type="slidenum">
              <a:rPr lang="en-US" altLang="zh-CN" smtClean="0">
                <a:latin typeface="Arial" charset="0"/>
              </a:rPr>
              <a:pPr eaLnBrk="1" hangingPunct="1"/>
              <a:t>62</a:t>
            </a:fld>
            <a:endParaRPr lang="en-US" altLang="zh-CN">
              <a:latin typeface="Arial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52887FD-EE1B-467F-A83C-2BBABFE15489}" type="slidenum">
              <a:rPr lang="en-US" altLang="zh-CN" smtClean="0">
                <a:latin typeface="Arial" charset="0"/>
              </a:rPr>
              <a:pPr eaLnBrk="1" hangingPunct="1"/>
              <a:t>69</a:t>
            </a:fld>
            <a:endParaRPr lang="en-US" altLang="zh-CN">
              <a:latin typeface="Arial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2E1FD5E-5558-49EA-874D-F78EED977016}" type="slidenum">
              <a:rPr lang="en-US" altLang="zh-CN" smtClean="0">
                <a:latin typeface="Arial" charset="0"/>
              </a:rPr>
              <a:pPr eaLnBrk="1" hangingPunct="1"/>
              <a:t>10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A6CD9CD-E1C1-425A-83B8-708B31166999}" type="slidenum">
              <a:rPr lang="en-US" altLang="zh-CN" smtClean="0">
                <a:latin typeface="Arial" charset="0"/>
              </a:rPr>
              <a:pPr eaLnBrk="1" hangingPunct="1"/>
              <a:t>74</a:t>
            </a:fld>
            <a:endParaRPr lang="en-US" altLang="zh-CN">
              <a:latin typeface="Arial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2BDBCF8-D6AA-4AB3-AE7F-EAFE3B50C977}" type="slidenum">
              <a:rPr lang="en-US" altLang="zh-CN" smtClean="0">
                <a:latin typeface="Arial" charset="0"/>
              </a:rPr>
              <a:pPr eaLnBrk="1" hangingPunct="1"/>
              <a:t>75</a:t>
            </a:fld>
            <a:endParaRPr lang="en-US" altLang="zh-CN">
              <a:latin typeface="Arial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66A528C-9113-4173-8DFB-763C5EC25A6E}" type="slidenum">
              <a:rPr lang="en-US" altLang="zh-CN" smtClean="0">
                <a:latin typeface="Arial" charset="0"/>
              </a:rPr>
              <a:pPr eaLnBrk="1" hangingPunct="1"/>
              <a:t>77</a:t>
            </a:fld>
            <a:endParaRPr lang="en-US" altLang="zh-CN">
              <a:latin typeface="Arial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>
                <a:latin typeface="Times New Roman" pitchFamily="18" charset="0"/>
                <a:cs typeface="Times New Roman" pitchFamily="18" charset="0"/>
              </a:rPr>
              <a:t>分析模型和分析方法与线性调制系统的相似，只不过这里的</a:t>
            </a:r>
            <a:r>
              <a:rPr lang="zh-CN" altLang="en-US" b="1">
                <a:cs typeface="Times New Roman" pitchFamily="18" charset="0"/>
              </a:rPr>
              <a:t>解调器为鉴频器。</a:t>
            </a:r>
            <a:endParaRPr lang="zh-CN" altLang="en-US" b="1"/>
          </a:p>
          <a:p>
            <a:endParaRPr lang="zh-CN" altLang="en-US"/>
          </a:p>
        </p:txBody>
      </p:sp>
      <p:sp>
        <p:nvSpPr>
          <p:cNvPr id="1167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66A168E-E935-4912-A505-0DF43E730F0A}" type="slidenum">
              <a:rPr lang="en-US" altLang="zh-CN" smtClean="0">
                <a:latin typeface="Arial" charset="0"/>
              </a:rPr>
              <a:pPr eaLnBrk="1" hangingPunct="1"/>
              <a:t>79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74405E4-EB95-4EC5-89D1-44A1D1262556}" type="slidenum">
              <a:rPr lang="en-US" altLang="zh-CN" smtClean="0">
                <a:latin typeface="Arial" charset="0"/>
              </a:rPr>
              <a:pPr eaLnBrk="1" hangingPunct="1"/>
              <a:t>88</a:t>
            </a:fld>
            <a:endParaRPr lang="en-US" altLang="zh-CN">
              <a:latin typeface="Arial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FA6BB16-26EF-4B71-84C2-F7DCCB87C94E}" type="slidenum">
              <a:rPr lang="en-US" altLang="zh-CN" smtClean="0">
                <a:latin typeface="Arial" charset="0"/>
              </a:rPr>
              <a:pPr eaLnBrk="1" hangingPunct="1"/>
              <a:t>28</a:t>
            </a:fld>
            <a:endParaRPr lang="en-US" altLang="zh-CN">
              <a:latin typeface="Arial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53B67134-0D93-4166-B872-5F9E4887E3CA}" type="slidenum">
              <a:rPr lang="en-US" altLang="zh-CN" smtClean="0">
                <a:latin typeface="Arial" charset="0"/>
              </a:rPr>
              <a:pPr eaLnBrk="1" hangingPunct="1"/>
              <a:t>35</a:t>
            </a:fld>
            <a:endParaRPr lang="en-US" altLang="zh-CN">
              <a:latin typeface="Arial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8F9F5BE-ADD3-4189-8BC3-89E54D92106D}" type="slidenum">
              <a:rPr lang="en-US" altLang="zh-CN" smtClean="0">
                <a:latin typeface="Arial" charset="0"/>
              </a:rPr>
              <a:pPr eaLnBrk="1" hangingPunct="1"/>
              <a:t>36</a:t>
            </a:fld>
            <a:endParaRPr lang="en-US" altLang="zh-CN">
              <a:latin typeface="Arial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C3472FB-2769-40F1-8CD5-C7EB2D6C3FF2}" type="slidenum">
              <a:rPr lang="en-US" altLang="zh-CN" smtClean="0">
                <a:latin typeface="Arial" charset="0"/>
              </a:rPr>
              <a:pPr eaLnBrk="1" hangingPunct="1"/>
              <a:t>37</a:t>
            </a:fld>
            <a:endParaRPr lang="en-US" altLang="zh-CN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81F236D-8AEF-41C2-BE11-A4013AE2A166}" type="slidenum">
              <a:rPr lang="en-US" altLang="zh-CN" smtClean="0">
                <a:latin typeface="Arial" charset="0"/>
              </a:rPr>
              <a:pPr eaLnBrk="1" hangingPunct="1"/>
              <a:t>38</a:t>
            </a:fld>
            <a:endParaRPr lang="en-US" altLang="zh-CN">
              <a:latin typeface="Arial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CA72079-D7C5-4097-B01F-BB4008AA8D25}" type="slidenum">
              <a:rPr lang="en-US" altLang="zh-CN" smtClean="0">
                <a:latin typeface="Arial" charset="0"/>
              </a:rPr>
              <a:pPr eaLnBrk="1" hangingPunct="1"/>
              <a:t>39</a:t>
            </a:fld>
            <a:endParaRPr lang="en-US" altLang="zh-CN">
              <a:latin typeface="Arial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023A8F4-48C5-4142-9C1E-DA6ADBC4BAC5}" type="slidenum">
              <a:rPr lang="en-US" altLang="zh-CN" smtClean="0">
                <a:latin typeface="Arial" charset="0"/>
              </a:rPr>
              <a:pPr eaLnBrk="1" hangingPunct="1"/>
              <a:t>40</a:t>
            </a:fld>
            <a:endParaRPr lang="en-US" altLang="zh-CN">
              <a:latin typeface="Arial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FC6D19-C60E-43A5-A486-46ECD3BE47AA}" type="datetime1">
              <a:rPr lang="zh-CN" altLang="en-US"/>
              <a:pPr>
                <a:defRPr/>
              </a:pPr>
              <a:t>2019/10/15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D53881-7163-4387-AD7D-4BC283CAA3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2495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B2B8D2-F38E-4279-BFE3-D193EA4D01CD}" type="datetime1">
              <a:rPr lang="zh-CN" altLang="en-US"/>
              <a:pPr>
                <a:defRPr/>
              </a:pPr>
              <a:t>2019/10/15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7DF38B-D343-435B-8674-1C1CC8BBD7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0475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59600" y="214313"/>
            <a:ext cx="2009775" cy="6643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27100" y="214313"/>
            <a:ext cx="5880100" cy="6643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218A3F-2249-4251-ACCE-94EB2FDCFADE}" type="datetime1">
              <a:rPr lang="zh-CN" altLang="en-US"/>
              <a:pPr>
                <a:defRPr/>
              </a:pPr>
              <a:t>2019/10/15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9BF37A-DD0E-44A8-BD24-8F26A29CB2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2197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27100" y="1223963"/>
            <a:ext cx="3944938" cy="56340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024438" y="1223963"/>
            <a:ext cx="3944937" cy="27400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024438" y="4116388"/>
            <a:ext cx="3944937" cy="274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262FF-811E-4A01-83CA-FA3129A7A91A}" type="datetime1">
              <a:rPr lang="zh-CN" altLang="en-US"/>
              <a:pPr>
                <a:defRPr/>
              </a:pPr>
              <a:t>2019/10/15</a:t>
            </a:fld>
            <a:endParaRPr lang="en-US" altLang="zh-CN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F20CA7-EB46-4D38-8006-71E986FC54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9490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150938" y="214313"/>
            <a:ext cx="7793037" cy="9191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27100" y="1223963"/>
            <a:ext cx="3944938" cy="27400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024438" y="1223963"/>
            <a:ext cx="3944937" cy="27400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927100" y="4116388"/>
            <a:ext cx="3944938" cy="274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24438" y="4116388"/>
            <a:ext cx="3944937" cy="274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32EAC-0D0D-4D8D-8906-8F96D64A57BC}" type="datetime1">
              <a:rPr lang="zh-CN" altLang="en-US"/>
              <a:pPr>
                <a:defRPr/>
              </a:pPr>
              <a:t>2019/10/15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0170CF-4921-4291-8D37-435AD6B63B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1444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27100" y="1223963"/>
            <a:ext cx="3944938" cy="56340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38" y="1223963"/>
            <a:ext cx="3944937" cy="56340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20E43E-4018-4B41-AC0E-BA4E34640D46}" type="datetime1">
              <a:rPr lang="zh-CN" altLang="en-US"/>
              <a:pPr>
                <a:defRPr/>
              </a:pPr>
              <a:t>2019/10/15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55B6A-6866-4F9C-B13A-2158A177F9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4316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83966-A03F-4A0C-9F20-0D0A1E2BD8DD}" type="datetime1">
              <a:rPr lang="zh-CN" altLang="en-US"/>
              <a:pPr>
                <a:defRPr/>
              </a:pPr>
              <a:t>2019/10/15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193857-21B2-4D68-92AD-674D00C8E4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304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0D10C0-5134-44EF-8EF1-DAF642911C3B}" type="datetime1">
              <a:rPr lang="zh-CN" altLang="en-US"/>
              <a:pPr>
                <a:defRPr/>
              </a:pPr>
              <a:t>2019/10/15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ADE985-BD3F-4BB3-BBFB-9F4A1A3D4F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0814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27100" y="1223963"/>
            <a:ext cx="3944938" cy="5634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38" y="1223963"/>
            <a:ext cx="3944937" cy="5634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06F825-78AB-44D0-822C-5749AAAAF0D9}" type="datetime1">
              <a:rPr lang="zh-CN" altLang="en-US"/>
              <a:pPr>
                <a:defRPr/>
              </a:pPr>
              <a:t>2019/10/15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FB719-6CC6-4477-84DD-E6F7F44949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7058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D21F0-BEC9-490B-9FCC-5B1B9540C53E}" type="datetime1">
              <a:rPr lang="zh-CN" altLang="en-US"/>
              <a:pPr>
                <a:defRPr/>
              </a:pPr>
              <a:t>2019/10/15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06DF73-3277-44D6-A40E-4F19B1C889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3538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EFCE3F-9465-41FE-9718-F825AAC4706B}" type="datetime1">
              <a:rPr lang="zh-CN" altLang="en-US"/>
              <a:pPr>
                <a:defRPr/>
              </a:pPr>
              <a:t>2019/10/15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1E297-5F0D-4B3C-A2E8-8A16F703A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36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FEA86-2A82-40F9-AA19-5529A60E1C59}" type="datetime1">
              <a:rPr lang="zh-CN" altLang="en-US"/>
              <a:pPr>
                <a:defRPr/>
              </a:pPr>
              <a:t>2019/10/15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92A99-1700-4FA6-9912-296F8A27FA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5896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7A41E-FDBC-4BA3-AB2E-73C723A5F41B}" type="datetime1">
              <a:rPr lang="zh-CN" altLang="en-US"/>
              <a:pPr>
                <a:defRPr/>
              </a:pPr>
              <a:t>2019/10/15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E4384C-34AA-4A37-9204-6E94F69FF2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0212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E3B-973A-464C-B444-3E02EF04C04B}" type="datetime1">
              <a:rPr lang="zh-CN" altLang="en-US"/>
              <a:pPr>
                <a:defRPr/>
              </a:pPr>
              <a:t>2019/10/15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94866-D5C9-4784-9A42-A6FDB59077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218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zh-CN"/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7100" y="1223963"/>
            <a:ext cx="8042275" cy="563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  <a:p>
            <a:pPr lvl="4"/>
            <a:endParaRPr lang="en-US" altLang="zh-CN"/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FB9C26AD-4653-45B5-B97B-6D9A939974EC}" type="datetime1">
              <a:rPr lang="zh-CN" altLang="en-US"/>
              <a:pPr>
                <a:defRPr/>
              </a:pPr>
              <a:t>2019/10/15</a:t>
            </a:fld>
            <a:endParaRPr lang="en-US" altLang="zh-CN"/>
          </a:p>
        </p:txBody>
      </p:sp>
      <p:sp>
        <p:nvSpPr>
          <p:cNvPr id="1639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F385B70-A7CA-4E29-AD40-EBA93352E0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4" r:id="rId2"/>
    <p:sldLayoutId id="2147483673" r:id="rId3"/>
    <p:sldLayoutId id="2147483672" r:id="rId4"/>
    <p:sldLayoutId id="2147483671" r:id="rId5"/>
    <p:sldLayoutId id="2147483670" r:id="rId6"/>
    <p:sldLayoutId id="2147483669" r:id="rId7"/>
    <p:sldLayoutId id="2147483668" r:id="rId8"/>
    <p:sldLayoutId id="2147483667" r:id="rId9"/>
    <p:sldLayoutId id="2147483666" r:id="rId10"/>
    <p:sldLayoutId id="2147483665" r:id="rId11"/>
    <p:sldLayoutId id="2147483664" r:id="rId12"/>
    <p:sldLayoutId id="2147483663" r:id="rId13"/>
    <p:sldLayoutId id="2147483662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l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u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p"/>
        <a:defRPr sz="2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2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24.bin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2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34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30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3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40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39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4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oleObject" Target="../embeddings/oleObject52.bin"/><Relationship Id="rId18" Type="http://schemas.openxmlformats.org/officeDocument/2006/relationships/image" Target="../media/image54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51.emf"/><Relationship Id="rId17" Type="http://schemas.openxmlformats.org/officeDocument/2006/relationships/oleObject" Target="../embeddings/oleObject54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53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10" Type="http://schemas.openxmlformats.org/officeDocument/2006/relationships/image" Target="../media/image50.wmf"/><Relationship Id="rId4" Type="http://schemas.openxmlformats.org/officeDocument/2006/relationships/image" Target="../media/image47.emf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52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55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13" Type="http://schemas.openxmlformats.org/officeDocument/2006/relationships/oleObject" Target="../embeddings/oleObject62.bin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6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8.e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60.emf"/><Relationship Id="rId4" Type="http://schemas.openxmlformats.org/officeDocument/2006/relationships/image" Target="../media/image57.emf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62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6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6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6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8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67.bin"/><Relationship Id="rId9" Type="http://schemas.openxmlformats.org/officeDocument/2006/relationships/image" Target="../media/image69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75.bin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7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71.bin"/><Relationship Id="rId10" Type="http://schemas.openxmlformats.org/officeDocument/2006/relationships/image" Target="../media/image73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6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7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7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80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82.bin"/><Relationship Id="rId7" Type="http://schemas.openxmlformats.org/officeDocument/2006/relationships/oleObject" Target="../embeddings/oleObject84.bin"/><Relationship Id="rId12" Type="http://schemas.openxmlformats.org/officeDocument/2006/relationships/image" Target="../media/image8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86.bin"/><Relationship Id="rId5" Type="http://schemas.openxmlformats.org/officeDocument/2006/relationships/oleObject" Target="../embeddings/oleObject83.bin"/><Relationship Id="rId10" Type="http://schemas.openxmlformats.org/officeDocument/2006/relationships/image" Target="../media/image82.e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85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84.emf"/><Relationship Id="rId4" Type="http://schemas.openxmlformats.org/officeDocument/2006/relationships/oleObject" Target="../embeddings/oleObject87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89.bin"/><Relationship Id="rId5" Type="http://schemas.openxmlformats.org/officeDocument/2006/relationships/image" Target="../media/image85.emf"/><Relationship Id="rId4" Type="http://schemas.openxmlformats.org/officeDocument/2006/relationships/oleObject" Target="../embeddings/oleObject88.bin"/><Relationship Id="rId9" Type="http://schemas.openxmlformats.org/officeDocument/2006/relationships/image" Target="../media/image8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88.emf"/><Relationship Id="rId4" Type="http://schemas.openxmlformats.org/officeDocument/2006/relationships/oleObject" Target="../embeddings/oleObject9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0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93.bin"/><Relationship Id="rId5" Type="http://schemas.openxmlformats.org/officeDocument/2006/relationships/image" Target="../media/image89.emf"/><Relationship Id="rId4" Type="http://schemas.openxmlformats.org/officeDocument/2006/relationships/oleObject" Target="../embeddings/oleObject92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91.emf"/><Relationship Id="rId4" Type="http://schemas.openxmlformats.org/officeDocument/2006/relationships/oleObject" Target="../embeddings/oleObject94.bin"/><Relationship Id="rId9" Type="http://schemas.openxmlformats.org/officeDocument/2006/relationships/image" Target="../media/image9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9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98.bin"/><Relationship Id="rId11" Type="http://schemas.openxmlformats.org/officeDocument/2006/relationships/image" Target="../media/image91.e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00.bin"/><Relationship Id="rId4" Type="http://schemas.openxmlformats.org/officeDocument/2006/relationships/oleObject" Target="../embeddings/oleObject97.bin"/><Relationship Id="rId9" Type="http://schemas.openxmlformats.org/officeDocument/2006/relationships/image" Target="../media/image96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13" Type="http://schemas.openxmlformats.org/officeDocument/2006/relationships/image" Target="../media/image101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10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102.bin"/><Relationship Id="rId11" Type="http://schemas.openxmlformats.org/officeDocument/2006/relationships/image" Target="../media/image100.wmf"/><Relationship Id="rId5" Type="http://schemas.openxmlformats.org/officeDocument/2006/relationships/image" Target="../media/image97.emf"/><Relationship Id="rId15" Type="http://schemas.openxmlformats.org/officeDocument/2006/relationships/image" Target="../media/image102.wmf"/><Relationship Id="rId10" Type="http://schemas.openxmlformats.org/officeDocument/2006/relationships/oleObject" Target="../embeddings/oleObject104.bin"/><Relationship Id="rId4" Type="http://schemas.openxmlformats.org/officeDocument/2006/relationships/oleObject" Target="../embeddings/oleObject101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106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112.bin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107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9.wmf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111.bin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3.bin"/><Relationship Id="rId10" Type="http://schemas.openxmlformats.org/officeDocument/2006/relationships/image" Target="../media/image106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110.bin"/><Relationship Id="rId14" Type="http://schemas.openxmlformats.org/officeDocument/2006/relationships/image" Target="../media/image108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3" Type="http://schemas.openxmlformats.org/officeDocument/2006/relationships/oleObject" Target="../embeddings/oleObject114.bin"/><Relationship Id="rId7" Type="http://schemas.openxmlformats.org/officeDocument/2006/relationships/oleObject" Target="../embeddings/oleObject1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11.wmf"/><Relationship Id="rId5" Type="http://schemas.openxmlformats.org/officeDocument/2006/relationships/oleObject" Target="../embeddings/oleObject115.bin"/><Relationship Id="rId4" Type="http://schemas.openxmlformats.org/officeDocument/2006/relationships/image" Target="../media/image110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9.bin"/><Relationship Id="rId13" Type="http://schemas.openxmlformats.org/officeDocument/2006/relationships/image" Target="../media/image116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3.wmf"/><Relationship Id="rId12" Type="http://schemas.openxmlformats.org/officeDocument/2006/relationships/oleObject" Target="../embeddings/oleObject12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118.bin"/><Relationship Id="rId11" Type="http://schemas.openxmlformats.org/officeDocument/2006/relationships/image" Target="../media/image115.wmf"/><Relationship Id="rId5" Type="http://schemas.openxmlformats.org/officeDocument/2006/relationships/image" Target="../media/image97.emf"/><Relationship Id="rId15" Type="http://schemas.openxmlformats.org/officeDocument/2006/relationships/image" Target="../media/image117.wmf"/><Relationship Id="rId10" Type="http://schemas.openxmlformats.org/officeDocument/2006/relationships/oleObject" Target="../embeddings/oleObject120.bin"/><Relationship Id="rId4" Type="http://schemas.openxmlformats.org/officeDocument/2006/relationships/oleObject" Target="../embeddings/oleObject117.bin"/><Relationship Id="rId9" Type="http://schemas.openxmlformats.org/officeDocument/2006/relationships/image" Target="../media/image114.wmf"/><Relationship Id="rId14" Type="http://schemas.openxmlformats.org/officeDocument/2006/relationships/oleObject" Target="../embeddings/oleObject122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128.bin"/><Relationship Id="rId3" Type="http://schemas.openxmlformats.org/officeDocument/2006/relationships/oleObject" Target="../embeddings/oleObject123.bin"/><Relationship Id="rId7" Type="http://schemas.openxmlformats.org/officeDocument/2006/relationships/oleObject" Target="../embeddings/oleObject125.bin"/><Relationship Id="rId12" Type="http://schemas.openxmlformats.org/officeDocument/2006/relationships/image" Target="../media/image107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9.wmf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127.bin"/><Relationship Id="rId5" Type="http://schemas.openxmlformats.org/officeDocument/2006/relationships/oleObject" Target="../embeddings/oleObject124.bin"/><Relationship Id="rId15" Type="http://schemas.openxmlformats.org/officeDocument/2006/relationships/oleObject" Target="../embeddings/oleObject129.bin"/><Relationship Id="rId10" Type="http://schemas.openxmlformats.org/officeDocument/2006/relationships/image" Target="../media/image106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126.bin"/><Relationship Id="rId14" Type="http://schemas.openxmlformats.org/officeDocument/2006/relationships/image" Target="../media/image118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3" Type="http://schemas.openxmlformats.org/officeDocument/2006/relationships/oleObject" Target="../embeddings/oleObject130.bin"/><Relationship Id="rId7" Type="http://schemas.openxmlformats.org/officeDocument/2006/relationships/oleObject" Target="../embeddings/oleObject1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131.bin"/><Relationship Id="rId4" Type="http://schemas.openxmlformats.org/officeDocument/2006/relationships/image" Target="../media/image120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5.bin"/><Relationship Id="rId13" Type="http://schemas.openxmlformats.org/officeDocument/2006/relationships/image" Target="../media/image127.wmf"/><Relationship Id="rId3" Type="http://schemas.openxmlformats.org/officeDocument/2006/relationships/image" Target="../media/image130.gif"/><Relationship Id="rId7" Type="http://schemas.openxmlformats.org/officeDocument/2006/relationships/image" Target="../media/image124.wmf"/><Relationship Id="rId12" Type="http://schemas.openxmlformats.org/officeDocument/2006/relationships/oleObject" Target="../embeddings/oleObject137.bin"/><Relationship Id="rId17" Type="http://schemas.openxmlformats.org/officeDocument/2006/relationships/image" Target="../media/image129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39.bin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134.bin"/><Relationship Id="rId11" Type="http://schemas.openxmlformats.org/officeDocument/2006/relationships/image" Target="../media/image126.wmf"/><Relationship Id="rId5" Type="http://schemas.openxmlformats.org/officeDocument/2006/relationships/image" Target="../media/image123.wmf"/><Relationship Id="rId15" Type="http://schemas.openxmlformats.org/officeDocument/2006/relationships/image" Target="../media/image128.wmf"/><Relationship Id="rId10" Type="http://schemas.openxmlformats.org/officeDocument/2006/relationships/oleObject" Target="../embeddings/oleObject136.bin"/><Relationship Id="rId4" Type="http://schemas.openxmlformats.org/officeDocument/2006/relationships/oleObject" Target="../embeddings/oleObject133.bin"/><Relationship Id="rId9" Type="http://schemas.openxmlformats.org/officeDocument/2006/relationships/image" Target="../media/image125.wmf"/><Relationship Id="rId14" Type="http://schemas.openxmlformats.org/officeDocument/2006/relationships/oleObject" Target="../embeddings/oleObject138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wmf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2.bin"/><Relationship Id="rId13" Type="http://schemas.openxmlformats.org/officeDocument/2006/relationships/image" Target="../media/image136.w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33.wmf"/><Relationship Id="rId12" Type="http://schemas.openxmlformats.org/officeDocument/2006/relationships/oleObject" Target="../embeddings/oleObject1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141.bin"/><Relationship Id="rId11" Type="http://schemas.openxmlformats.org/officeDocument/2006/relationships/image" Target="../media/image135.wmf"/><Relationship Id="rId5" Type="http://schemas.openxmlformats.org/officeDocument/2006/relationships/image" Target="../media/image132.emf"/><Relationship Id="rId15" Type="http://schemas.openxmlformats.org/officeDocument/2006/relationships/image" Target="../media/image137.wmf"/><Relationship Id="rId10" Type="http://schemas.openxmlformats.org/officeDocument/2006/relationships/oleObject" Target="../embeddings/oleObject143.bin"/><Relationship Id="rId4" Type="http://schemas.openxmlformats.org/officeDocument/2006/relationships/oleObject" Target="../embeddings/oleObject140.bin"/><Relationship Id="rId9" Type="http://schemas.openxmlformats.org/officeDocument/2006/relationships/image" Target="../media/image134.wmf"/><Relationship Id="rId14" Type="http://schemas.openxmlformats.org/officeDocument/2006/relationships/oleObject" Target="../embeddings/oleObject145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7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oleObject" Target="../embeddings/oleObject146.bin"/><Relationship Id="rId7" Type="http://schemas.openxmlformats.org/officeDocument/2006/relationships/oleObject" Target="../embeddings/oleObject1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39.wmf"/><Relationship Id="rId5" Type="http://schemas.openxmlformats.org/officeDocument/2006/relationships/oleObject" Target="../embeddings/oleObject147.bin"/><Relationship Id="rId10" Type="http://schemas.openxmlformats.org/officeDocument/2006/relationships/image" Target="../media/image140.wmf"/><Relationship Id="rId4" Type="http://schemas.openxmlformats.org/officeDocument/2006/relationships/image" Target="../media/image138.wmf"/><Relationship Id="rId9" Type="http://schemas.openxmlformats.org/officeDocument/2006/relationships/oleObject" Target="../embeddings/oleObject149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2.bin"/><Relationship Id="rId13" Type="http://schemas.openxmlformats.org/officeDocument/2006/relationships/image" Target="../media/image144.wmf"/><Relationship Id="rId18" Type="http://schemas.openxmlformats.org/officeDocument/2006/relationships/oleObject" Target="../embeddings/oleObject157.bin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148.wmf"/><Relationship Id="rId7" Type="http://schemas.openxmlformats.org/officeDocument/2006/relationships/image" Target="../media/image141.wmf"/><Relationship Id="rId12" Type="http://schemas.openxmlformats.org/officeDocument/2006/relationships/oleObject" Target="../embeddings/oleObject154.bin"/><Relationship Id="rId17" Type="http://schemas.openxmlformats.org/officeDocument/2006/relationships/image" Target="../media/image146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56.bin"/><Relationship Id="rId20" Type="http://schemas.openxmlformats.org/officeDocument/2006/relationships/oleObject" Target="../embeddings/oleObject158.bin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151.bin"/><Relationship Id="rId11" Type="http://schemas.openxmlformats.org/officeDocument/2006/relationships/image" Target="../media/image143.wmf"/><Relationship Id="rId5" Type="http://schemas.openxmlformats.org/officeDocument/2006/relationships/image" Target="../media/image140.wmf"/><Relationship Id="rId15" Type="http://schemas.openxmlformats.org/officeDocument/2006/relationships/image" Target="../media/image145.wmf"/><Relationship Id="rId23" Type="http://schemas.openxmlformats.org/officeDocument/2006/relationships/image" Target="../media/image149.wmf"/><Relationship Id="rId10" Type="http://schemas.openxmlformats.org/officeDocument/2006/relationships/oleObject" Target="../embeddings/oleObject153.bin"/><Relationship Id="rId19" Type="http://schemas.openxmlformats.org/officeDocument/2006/relationships/image" Target="../media/image147.wmf"/><Relationship Id="rId4" Type="http://schemas.openxmlformats.org/officeDocument/2006/relationships/oleObject" Target="../embeddings/oleObject150.bin"/><Relationship Id="rId9" Type="http://schemas.openxmlformats.org/officeDocument/2006/relationships/image" Target="../media/image142.wmf"/><Relationship Id="rId14" Type="http://schemas.openxmlformats.org/officeDocument/2006/relationships/oleObject" Target="../embeddings/oleObject155.bin"/><Relationship Id="rId22" Type="http://schemas.openxmlformats.org/officeDocument/2006/relationships/oleObject" Target="../embeddings/oleObject159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13" Type="http://schemas.openxmlformats.org/officeDocument/2006/relationships/oleObject" Target="../embeddings/oleObject165.bin"/><Relationship Id="rId3" Type="http://schemas.openxmlformats.org/officeDocument/2006/relationships/oleObject" Target="../embeddings/oleObject160.bin"/><Relationship Id="rId7" Type="http://schemas.openxmlformats.org/officeDocument/2006/relationships/oleObject" Target="../embeddings/oleObject162.bin"/><Relationship Id="rId12" Type="http://schemas.openxmlformats.org/officeDocument/2006/relationships/image" Target="../media/image13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51.wmf"/><Relationship Id="rId11" Type="http://schemas.openxmlformats.org/officeDocument/2006/relationships/oleObject" Target="../embeddings/oleObject164.bin"/><Relationship Id="rId5" Type="http://schemas.openxmlformats.org/officeDocument/2006/relationships/oleObject" Target="../embeddings/oleObject161.bin"/><Relationship Id="rId10" Type="http://schemas.openxmlformats.org/officeDocument/2006/relationships/image" Target="../media/image153.wmf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163.bin"/><Relationship Id="rId14" Type="http://schemas.openxmlformats.org/officeDocument/2006/relationships/image" Target="../media/image154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7.bin"/><Relationship Id="rId3" Type="http://schemas.openxmlformats.org/officeDocument/2006/relationships/audio" Target="../media/media1.WAV"/><Relationship Id="rId7" Type="http://schemas.openxmlformats.org/officeDocument/2006/relationships/image" Target="../media/image155.wmf"/><Relationship Id="rId12" Type="http://schemas.openxmlformats.org/officeDocument/2006/relationships/image" Target="../media/image158.png"/><Relationship Id="rId2" Type="http://schemas.microsoft.com/office/2007/relationships/media" Target="../media/media1.WAV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166.bin"/><Relationship Id="rId11" Type="http://schemas.openxmlformats.org/officeDocument/2006/relationships/image" Target="../media/image157.wmf"/><Relationship Id="rId5" Type="http://schemas.openxmlformats.org/officeDocument/2006/relationships/notesSlide" Target="../notesSlides/notesSlide14.xml"/><Relationship Id="rId10" Type="http://schemas.openxmlformats.org/officeDocument/2006/relationships/oleObject" Target="../embeddings/oleObject168.bin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56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13" Type="http://schemas.openxmlformats.org/officeDocument/2006/relationships/oleObject" Target="../embeddings/oleObject173.bin"/><Relationship Id="rId18" Type="http://schemas.openxmlformats.org/officeDocument/2006/relationships/image" Target="../media/image165.wmf"/><Relationship Id="rId3" Type="http://schemas.openxmlformats.org/officeDocument/2006/relationships/audio" Target="../media/media1.WAV"/><Relationship Id="rId21" Type="http://schemas.openxmlformats.org/officeDocument/2006/relationships/oleObject" Target="../embeddings/oleObject177.bin"/><Relationship Id="rId7" Type="http://schemas.openxmlformats.org/officeDocument/2006/relationships/oleObject" Target="../embeddings/oleObject170.bin"/><Relationship Id="rId12" Type="http://schemas.openxmlformats.org/officeDocument/2006/relationships/image" Target="../media/image162.wmf"/><Relationship Id="rId17" Type="http://schemas.openxmlformats.org/officeDocument/2006/relationships/oleObject" Target="../embeddings/oleObject175.bin"/><Relationship Id="rId2" Type="http://schemas.microsoft.com/office/2007/relationships/media" Target="../media/media1.WAV"/><Relationship Id="rId16" Type="http://schemas.openxmlformats.org/officeDocument/2006/relationships/image" Target="../media/image164.wmf"/><Relationship Id="rId20" Type="http://schemas.openxmlformats.org/officeDocument/2006/relationships/image" Target="../media/image166.wmf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59.wmf"/><Relationship Id="rId11" Type="http://schemas.openxmlformats.org/officeDocument/2006/relationships/oleObject" Target="../embeddings/oleObject172.bin"/><Relationship Id="rId5" Type="http://schemas.openxmlformats.org/officeDocument/2006/relationships/oleObject" Target="../embeddings/oleObject169.bin"/><Relationship Id="rId15" Type="http://schemas.openxmlformats.org/officeDocument/2006/relationships/oleObject" Target="../embeddings/oleObject174.bin"/><Relationship Id="rId23" Type="http://schemas.openxmlformats.org/officeDocument/2006/relationships/image" Target="../media/image167.png"/><Relationship Id="rId10" Type="http://schemas.openxmlformats.org/officeDocument/2006/relationships/image" Target="../media/image161.wmf"/><Relationship Id="rId19" Type="http://schemas.openxmlformats.org/officeDocument/2006/relationships/oleObject" Target="../embeddings/oleObject176.bin"/><Relationship Id="rId4" Type="http://schemas.openxmlformats.org/officeDocument/2006/relationships/slideLayout" Target="../slideLayouts/slideLayout7.xml"/><Relationship Id="rId9" Type="http://schemas.openxmlformats.org/officeDocument/2006/relationships/oleObject" Target="../embeddings/oleObject171.bin"/><Relationship Id="rId14" Type="http://schemas.openxmlformats.org/officeDocument/2006/relationships/image" Target="../media/image163.wmf"/><Relationship Id="rId22" Type="http://schemas.openxmlformats.org/officeDocument/2006/relationships/image" Target="../media/image140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wmf"/><Relationship Id="rId13" Type="http://schemas.openxmlformats.org/officeDocument/2006/relationships/image" Target="../media/image171.png"/><Relationship Id="rId3" Type="http://schemas.openxmlformats.org/officeDocument/2006/relationships/audio" Target="../media/media1.WAV"/><Relationship Id="rId7" Type="http://schemas.openxmlformats.org/officeDocument/2006/relationships/oleObject" Target="../embeddings/oleObject179.bin"/><Relationship Id="rId12" Type="http://schemas.openxmlformats.org/officeDocument/2006/relationships/image" Target="../media/image170.wmf"/><Relationship Id="rId2" Type="http://schemas.microsoft.com/office/2007/relationships/media" Target="../media/media1.WAV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68.emf"/><Relationship Id="rId11" Type="http://schemas.openxmlformats.org/officeDocument/2006/relationships/oleObject" Target="../embeddings/oleObject181.bin"/><Relationship Id="rId5" Type="http://schemas.openxmlformats.org/officeDocument/2006/relationships/oleObject" Target="../embeddings/oleObject178.bin"/><Relationship Id="rId10" Type="http://schemas.openxmlformats.org/officeDocument/2006/relationships/image" Target="../media/image157.wmf"/><Relationship Id="rId4" Type="http://schemas.openxmlformats.org/officeDocument/2006/relationships/slideLayout" Target="../slideLayouts/slideLayout12.xml"/><Relationship Id="rId9" Type="http://schemas.openxmlformats.org/officeDocument/2006/relationships/oleObject" Target="../embeddings/oleObject180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4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183.bin"/><Relationship Id="rId11" Type="http://schemas.openxmlformats.org/officeDocument/2006/relationships/image" Target="../media/image155.wmf"/><Relationship Id="rId5" Type="http://schemas.openxmlformats.org/officeDocument/2006/relationships/image" Target="../media/image172.emf"/><Relationship Id="rId10" Type="http://schemas.openxmlformats.org/officeDocument/2006/relationships/oleObject" Target="../embeddings/oleObject185.bin"/><Relationship Id="rId4" Type="http://schemas.openxmlformats.org/officeDocument/2006/relationships/oleObject" Target="../embeddings/oleObject182.bin"/><Relationship Id="rId9" Type="http://schemas.openxmlformats.org/officeDocument/2006/relationships/image" Target="../media/image125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audio" Target="../media/media1.WAV"/><Relationship Id="rId7" Type="http://schemas.openxmlformats.org/officeDocument/2006/relationships/image" Target="../media/image173.wmf"/><Relationship Id="rId12" Type="http://schemas.openxmlformats.org/officeDocument/2006/relationships/image" Target="../media/image175.emf"/><Relationship Id="rId2" Type="http://schemas.microsoft.com/office/2007/relationships/media" Target="../media/media1.WAV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186.bin"/><Relationship Id="rId11" Type="http://schemas.openxmlformats.org/officeDocument/2006/relationships/oleObject" Target="../embeddings/oleObject188.bin"/><Relationship Id="rId5" Type="http://schemas.openxmlformats.org/officeDocument/2006/relationships/notesSlide" Target="../notesSlides/notesSlide17.xml"/><Relationship Id="rId10" Type="http://schemas.openxmlformats.org/officeDocument/2006/relationships/image" Target="../media/image174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187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3" Type="http://schemas.openxmlformats.org/officeDocument/2006/relationships/oleObject" Target="../embeddings/oleObject189.bin"/><Relationship Id="rId7" Type="http://schemas.openxmlformats.org/officeDocument/2006/relationships/oleObject" Target="../embeddings/oleObject19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78.wmf"/><Relationship Id="rId5" Type="http://schemas.openxmlformats.org/officeDocument/2006/relationships/oleObject" Target="../embeddings/oleObject190.bin"/><Relationship Id="rId4" Type="http://schemas.openxmlformats.org/officeDocument/2006/relationships/image" Target="../media/image17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wmf"/><Relationship Id="rId3" Type="http://schemas.openxmlformats.org/officeDocument/2006/relationships/oleObject" Target="../embeddings/oleObject192.bin"/><Relationship Id="rId7" Type="http://schemas.openxmlformats.org/officeDocument/2006/relationships/oleObject" Target="../embeddings/oleObject19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79.wmf"/><Relationship Id="rId5" Type="http://schemas.openxmlformats.org/officeDocument/2006/relationships/oleObject" Target="../embeddings/oleObject193.bin"/><Relationship Id="rId4" Type="http://schemas.openxmlformats.org/officeDocument/2006/relationships/image" Target="../media/image173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w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gif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8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196.bin"/><Relationship Id="rId5" Type="http://schemas.openxmlformats.org/officeDocument/2006/relationships/image" Target="../media/image178.wmf"/><Relationship Id="rId10" Type="http://schemas.openxmlformats.org/officeDocument/2006/relationships/image" Target="../media/image182.emf"/><Relationship Id="rId4" Type="http://schemas.openxmlformats.org/officeDocument/2006/relationships/oleObject" Target="../embeddings/oleObject195.bin"/><Relationship Id="rId9" Type="http://schemas.openxmlformats.org/officeDocument/2006/relationships/oleObject" Target="../embeddings/oleObject197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wmf"/><Relationship Id="rId3" Type="http://schemas.openxmlformats.org/officeDocument/2006/relationships/oleObject" Target="../embeddings/oleObject198.bin"/><Relationship Id="rId7" Type="http://schemas.openxmlformats.org/officeDocument/2006/relationships/oleObject" Target="../embeddings/oleObject20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84.wmf"/><Relationship Id="rId5" Type="http://schemas.openxmlformats.org/officeDocument/2006/relationships/oleObject" Target="../embeddings/oleObject199.bin"/><Relationship Id="rId10" Type="http://schemas.openxmlformats.org/officeDocument/2006/relationships/image" Target="../media/image186.wmf"/><Relationship Id="rId4" Type="http://schemas.openxmlformats.org/officeDocument/2006/relationships/image" Target="../media/image183.wmf"/><Relationship Id="rId9" Type="http://schemas.openxmlformats.org/officeDocument/2006/relationships/oleObject" Target="../embeddings/oleObject201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13" Type="http://schemas.openxmlformats.org/officeDocument/2006/relationships/oleObject" Target="../embeddings/oleObject207.bin"/><Relationship Id="rId3" Type="http://schemas.openxmlformats.org/officeDocument/2006/relationships/oleObject" Target="../embeddings/oleObject202.bin"/><Relationship Id="rId7" Type="http://schemas.openxmlformats.org/officeDocument/2006/relationships/oleObject" Target="../embeddings/oleObject204.bin"/><Relationship Id="rId12" Type="http://schemas.openxmlformats.org/officeDocument/2006/relationships/image" Target="../media/image190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2.wmf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87.wmf"/><Relationship Id="rId11" Type="http://schemas.openxmlformats.org/officeDocument/2006/relationships/oleObject" Target="../embeddings/oleObject206.bin"/><Relationship Id="rId5" Type="http://schemas.openxmlformats.org/officeDocument/2006/relationships/oleObject" Target="../embeddings/oleObject203.bin"/><Relationship Id="rId15" Type="http://schemas.openxmlformats.org/officeDocument/2006/relationships/oleObject" Target="../embeddings/oleObject208.bin"/><Relationship Id="rId10" Type="http://schemas.openxmlformats.org/officeDocument/2006/relationships/image" Target="../media/image189.wmf"/><Relationship Id="rId4" Type="http://schemas.openxmlformats.org/officeDocument/2006/relationships/image" Target="../media/image183.wmf"/><Relationship Id="rId9" Type="http://schemas.openxmlformats.org/officeDocument/2006/relationships/oleObject" Target="../embeddings/oleObject205.bin"/><Relationship Id="rId14" Type="http://schemas.openxmlformats.org/officeDocument/2006/relationships/image" Target="../media/image191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wmf"/><Relationship Id="rId13" Type="http://schemas.openxmlformats.org/officeDocument/2006/relationships/oleObject" Target="../embeddings/oleObject214.bin"/><Relationship Id="rId18" Type="http://schemas.openxmlformats.org/officeDocument/2006/relationships/image" Target="../media/image197.wmf"/><Relationship Id="rId3" Type="http://schemas.openxmlformats.org/officeDocument/2006/relationships/oleObject" Target="../embeddings/oleObject209.bin"/><Relationship Id="rId7" Type="http://schemas.openxmlformats.org/officeDocument/2006/relationships/oleObject" Target="../embeddings/oleObject211.bin"/><Relationship Id="rId12" Type="http://schemas.openxmlformats.org/officeDocument/2006/relationships/image" Target="../media/image187.wmf"/><Relationship Id="rId17" Type="http://schemas.openxmlformats.org/officeDocument/2006/relationships/oleObject" Target="../embeddings/oleObject21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6.wmf"/><Relationship Id="rId20" Type="http://schemas.openxmlformats.org/officeDocument/2006/relationships/image" Target="../media/image198.wmf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85.wmf"/><Relationship Id="rId11" Type="http://schemas.openxmlformats.org/officeDocument/2006/relationships/oleObject" Target="../embeddings/oleObject213.bin"/><Relationship Id="rId5" Type="http://schemas.openxmlformats.org/officeDocument/2006/relationships/oleObject" Target="../embeddings/oleObject210.bin"/><Relationship Id="rId15" Type="http://schemas.openxmlformats.org/officeDocument/2006/relationships/oleObject" Target="../embeddings/oleObject215.bin"/><Relationship Id="rId10" Type="http://schemas.openxmlformats.org/officeDocument/2006/relationships/image" Target="../media/image195.wmf"/><Relationship Id="rId19" Type="http://schemas.openxmlformats.org/officeDocument/2006/relationships/oleObject" Target="../embeddings/oleObject217.bin"/><Relationship Id="rId4" Type="http://schemas.openxmlformats.org/officeDocument/2006/relationships/image" Target="../media/image193.emf"/><Relationship Id="rId9" Type="http://schemas.openxmlformats.org/officeDocument/2006/relationships/oleObject" Target="../embeddings/oleObject212.bin"/><Relationship Id="rId14" Type="http://schemas.openxmlformats.org/officeDocument/2006/relationships/image" Target="../media/image183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3" Type="http://schemas.openxmlformats.org/officeDocument/2006/relationships/oleObject" Target="../embeddings/oleObject218.bin"/><Relationship Id="rId7" Type="http://schemas.openxmlformats.org/officeDocument/2006/relationships/oleObject" Target="../embeddings/oleObject2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200.wmf"/><Relationship Id="rId5" Type="http://schemas.openxmlformats.org/officeDocument/2006/relationships/oleObject" Target="../embeddings/oleObject219.bin"/><Relationship Id="rId10" Type="http://schemas.openxmlformats.org/officeDocument/2006/relationships/image" Target="../media/image202.wmf"/><Relationship Id="rId4" Type="http://schemas.openxmlformats.org/officeDocument/2006/relationships/image" Target="../media/image199.wmf"/><Relationship Id="rId9" Type="http://schemas.openxmlformats.org/officeDocument/2006/relationships/oleObject" Target="../embeddings/oleObject221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wmf"/><Relationship Id="rId3" Type="http://schemas.openxmlformats.org/officeDocument/2006/relationships/oleObject" Target="../embeddings/oleObject222.bin"/><Relationship Id="rId7" Type="http://schemas.openxmlformats.org/officeDocument/2006/relationships/oleObject" Target="../embeddings/oleObject2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201.wmf"/><Relationship Id="rId5" Type="http://schemas.openxmlformats.org/officeDocument/2006/relationships/oleObject" Target="../embeddings/oleObject223.bin"/><Relationship Id="rId4" Type="http://schemas.openxmlformats.org/officeDocument/2006/relationships/image" Target="../media/image203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4" Type="http://schemas.openxmlformats.org/officeDocument/2006/relationships/image" Target="../media/image204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8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0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227.bin"/><Relationship Id="rId5" Type="http://schemas.openxmlformats.org/officeDocument/2006/relationships/image" Target="../media/image205.wmf"/><Relationship Id="rId4" Type="http://schemas.openxmlformats.org/officeDocument/2006/relationships/oleObject" Target="../embeddings/oleObject226.bin"/><Relationship Id="rId9" Type="http://schemas.openxmlformats.org/officeDocument/2006/relationships/image" Target="../media/image20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w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2.bin"/><Relationship Id="rId3" Type="http://schemas.openxmlformats.org/officeDocument/2006/relationships/oleObject" Target="../embeddings/oleObject229.bin"/><Relationship Id="rId7" Type="http://schemas.openxmlformats.org/officeDocument/2006/relationships/oleObject" Target="../embeddings/oleObject2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92.wmf"/><Relationship Id="rId5" Type="http://schemas.openxmlformats.org/officeDocument/2006/relationships/oleObject" Target="../embeddings/oleObject230.bin"/><Relationship Id="rId4" Type="http://schemas.openxmlformats.org/officeDocument/2006/relationships/image" Target="../media/image208.wmf"/><Relationship Id="rId9" Type="http://schemas.openxmlformats.org/officeDocument/2006/relationships/oleObject" Target="../embeddings/oleObject233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3" Type="http://schemas.openxmlformats.org/officeDocument/2006/relationships/oleObject" Target="../embeddings/oleObject234.bin"/><Relationship Id="rId7" Type="http://schemas.openxmlformats.org/officeDocument/2006/relationships/oleObject" Target="../embeddings/oleObject2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208.wmf"/><Relationship Id="rId5" Type="http://schemas.openxmlformats.org/officeDocument/2006/relationships/oleObject" Target="../embeddings/oleObject235.bin"/><Relationship Id="rId10" Type="http://schemas.openxmlformats.org/officeDocument/2006/relationships/image" Target="../media/image211.wmf"/><Relationship Id="rId4" Type="http://schemas.openxmlformats.org/officeDocument/2006/relationships/image" Target="../media/image209.wmf"/><Relationship Id="rId9" Type="http://schemas.openxmlformats.org/officeDocument/2006/relationships/oleObject" Target="../embeddings/oleObject237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wmf"/><Relationship Id="rId13" Type="http://schemas.openxmlformats.org/officeDocument/2006/relationships/image" Target="../media/image216.png"/><Relationship Id="rId3" Type="http://schemas.openxmlformats.org/officeDocument/2006/relationships/audio" Target="../media/media1.WAV"/><Relationship Id="rId7" Type="http://schemas.openxmlformats.org/officeDocument/2006/relationships/oleObject" Target="../embeddings/oleObject239.bin"/><Relationship Id="rId12" Type="http://schemas.openxmlformats.org/officeDocument/2006/relationships/image" Target="../media/image215.wmf"/><Relationship Id="rId2" Type="http://schemas.microsoft.com/office/2007/relationships/media" Target="../media/media1.WAV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12.wmf"/><Relationship Id="rId11" Type="http://schemas.openxmlformats.org/officeDocument/2006/relationships/oleObject" Target="../embeddings/oleObject241.bin"/><Relationship Id="rId5" Type="http://schemas.openxmlformats.org/officeDocument/2006/relationships/oleObject" Target="../embeddings/oleObject238.bin"/><Relationship Id="rId10" Type="http://schemas.openxmlformats.org/officeDocument/2006/relationships/image" Target="../media/image214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240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217.emf"/><Relationship Id="rId4" Type="http://schemas.openxmlformats.org/officeDocument/2006/relationships/oleObject" Target="../embeddings/oleObject242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218.emf"/><Relationship Id="rId4" Type="http://schemas.openxmlformats.org/officeDocument/2006/relationships/oleObject" Target="../embeddings/oleObject243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emf"/><Relationship Id="rId3" Type="http://schemas.openxmlformats.org/officeDocument/2006/relationships/oleObject" Target="../embeddings/oleObject244.bin"/><Relationship Id="rId7" Type="http://schemas.openxmlformats.org/officeDocument/2006/relationships/oleObject" Target="../embeddings/oleObject2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220.wmf"/><Relationship Id="rId5" Type="http://schemas.openxmlformats.org/officeDocument/2006/relationships/oleObject" Target="../embeddings/oleObject245.bin"/><Relationship Id="rId4" Type="http://schemas.openxmlformats.org/officeDocument/2006/relationships/image" Target="../media/image219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9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248.bin"/><Relationship Id="rId11" Type="http://schemas.openxmlformats.org/officeDocument/2006/relationships/image" Target="../media/image224.emf"/><Relationship Id="rId5" Type="http://schemas.openxmlformats.org/officeDocument/2006/relationships/image" Target="../media/image222.wmf"/><Relationship Id="rId10" Type="http://schemas.openxmlformats.org/officeDocument/2006/relationships/oleObject" Target="../embeddings/oleObject250.bin"/><Relationship Id="rId4" Type="http://schemas.openxmlformats.org/officeDocument/2006/relationships/oleObject" Target="../embeddings/oleObject247.bin"/><Relationship Id="rId9" Type="http://schemas.openxmlformats.org/officeDocument/2006/relationships/image" Target="../media/image219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wmf"/><Relationship Id="rId13" Type="http://schemas.openxmlformats.org/officeDocument/2006/relationships/oleObject" Target="../embeddings/oleObject256.bin"/><Relationship Id="rId3" Type="http://schemas.openxmlformats.org/officeDocument/2006/relationships/oleObject" Target="../embeddings/oleObject251.bin"/><Relationship Id="rId7" Type="http://schemas.openxmlformats.org/officeDocument/2006/relationships/oleObject" Target="../embeddings/oleObject253.bin"/><Relationship Id="rId12" Type="http://schemas.openxmlformats.org/officeDocument/2006/relationships/image" Target="../media/image2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226.wmf"/><Relationship Id="rId11" Type="http://schemas.openxmlformats.org/officeDocument/2006/relationships/oleObject" Target="../embeddings/oleObject255.bin"/><Relationship Id="rId5" Type="http://schemas.openxmlformats.org/officeDocument/2006/relationships/oleObject" Target="../embeddings/oleObject252.bin"/><Relationship Id="rId10" Type="http://schemas.openxmlformats.org/officeDocument/2006/relationships/image" Target="../media/image228.wmf"/><Relationship Id="rId4" Type="http://schemas.openxmlformats.org/officeDocument/2006/relationships/image" Target="../media/image225.wmf"/><Relationship Id="rId9" Type="http://schemas.openxmlformats.org/officeDocument/2006/relationships/oleObject" Target="../embeddings/oleObject254.bin"/><Relationship Id="rId14" Type="http://schemas.openxmlformats.org/officeDocument/2006/relationships/image" Target="../media/image230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oleObject258.bin"/><Relationship Id="rId5" Type="http://schemas.openxmlformats.org/officeDocument/2006/relationships/image" Target="../media/image231.emf"/><Relationship Id="rId4" Type="http://schemas.openxmlformats.org/officeDocument/2006/relationships/oleObject" Target="../embeddings/oleObject25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4.w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9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32.wmf"/><Relationship Id="rId5" Type="http://schemas.openxmlformats.org/officeDocument/2006/relationships/oleObject" Target="../embeddings/oleObject260.bin"/><Relationship Id="rId4" Type="http://schemas.openxmlformats.org/officeDocument/2006/relationships/image" Target="../media/image233.w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w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4" Type="http://schemas.openxmlformats.org/officeDocument/2006/relationships/image" Target="../media/image235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wmf"/><Relationship Id="rId13" Type="http://schemas.openxmlformats.org/officeDocument/2006/relationships/oleObject" Target="../embeddings/oleObject267.bin"/><Relationship Id="rId3" Type="http://schemas.openxmlformats.org/officeDocument/2006/relationships/oleObject" Target="../embeddings/oleObject262.bin"/><Relationship Id="rId7" Type="http://schemas.openxmlformats.org/officeDocument/2006/relationships/oleObject" Target="../embeddings/oleObject264.bin"/><Relationship Id="rId12" Type="http://schemas.openxmlformats.org/officeDocument/2006/relationships/image" Target="../media/image24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237.wmf"/><Relationship Id="rId11" Type="http://schemas.openxmlformats.org/officeDocument/2006/relationships/oleObject" Target="../embeddings/oleObject266.bin"/><Relationship Id="rId5" Type="http://schemas.openxmlformats.org/officeDocument/2006/relationships/oleObject" Target="../embeddings/oleObject263.bin"/><Relationship Id="rId10" Type="http://schemas.openxmlformats.org/officeDocument/2006/relationships/image" Target="../media/image239.wmf"/><Relationship Id="rId4" Type="http://schemas.openxmlformats.org/officeDocument/2006/relationships/image" Target="../media/image236.wmf"/><Relationship Id="rId9" Type="http://schemas.openxmlformats.org/officeDocument/2006/relationships/oleObject" Target="../embeddings/oleObject265.bin"/><Relationship Id="rId14" Type="http://schemas.openxmlformats.org/officeDocument/2006/relationships/image" Target="../media/image241.w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4" Type="http://schemas.openxmlformats.org/officeDocument/2006/relationships/image" Target="../media/image243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244.emf"/><Relationship Id="rId4" Type="http://schemas.openxmlformats.org/officeDocument/2006/relationships/oleObject" Target="../embeddings/oleObject269.bin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C008E07-C410-4806-8F06-95E250D98B23}" type="slidenum">
              <a:rPr lang="en-US" altLang="zh-CN" smtClean="0"/>
              <a:pPr eaLnBrk="1" hangingPunct="1"/>
              <a:t>1</a:t>
            </a:fld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714625"/>
            <a:ext cx="9144000" cy="1643063"/>
          </a:xfrm>
          <a:solidFill>
            <a:srgbClr val="003399"/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4800">
                <a:solidFill>
                  <a:srgbClr val="F2F2F2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sz="6000">
                <a:solidFill>
                  <a:srgbClr val="F2F2F2"/>
                </a:solidFill>
                <a:latin typeface="黑体" pitchFamily="2" charset="-122"/>
                <a:ea typeface="黑体" pitchFamily="2" charset="-122"/>
              </a:rPr>
              <a:t>模拟调制系统</a:t>
            </a:r>
            <a:endParaRPr lang="en-US" altLang="zh-CN" sz="600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52" name="矩形 9"/>
          <p:cNvSpPr>
            <a:spLocks noChangeArrowheads="1"/>
          </p:cNvSpPr>
          <p:nvPr/>
        </p:nvSpPr>
        <p:spPr bwMode="auto">
          <a:xfrm>
            <a:off x="657225" y="1358900"/>
            <a:ext cx="213836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000" b="1">
                <a:solidFill>
                  <a:srgbClr val="003399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6000" b="1">
                <a:solidFill>
                  <a:srgbClr val="7030A0"/>
                </a:solidFill>
                <a:latin typeface="Arial" charset="0"/>
                <a:ea typeface="黑体" pitchFamily="2" charset="-122"/>
                <a:cs typeface="Arial" charset="0"/>
              </a:rPr>
              <a:t>5</a:t>
            </a:r>
            <a:r>
              <a:rPr lang="zh-CN" altLang="en-US" sz="6000" b="1">
                <a:solidFill>
                  <a:srgbClr val="003399"/>
                </a:solidFill>
                <a:latin typeface="Arial" charset="0"/>
                <a:ea typeface="黑体" pitchFamily="2" charset="-122"/>
              </a:rPr>
              <a:t>章</a:t>
            </a:r>
          </a:p>
        </p:txBody>
      </p:sp>
      <p:sp>
        <p:nvSpPr>
          <p:cNvPr id="2053" name="矩形 11"/>
          <p:cNvSpPr>
            <a:spLocks noChangeArrowheads="1"/>
          </p:cNvSpPr>
          <p:nvPr/>
        </p:nvSpPr>
        <p:spPr bwMode="auto">
          <a:xfrm>
            <a:off x="0" y="0"/>
            <a:ext cx="9144000" cy="1285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CEE9A78-26CF-4D97-B70C-C7C910F05450}" type="slidenum">
              <a:rPr lang="en-US" altLang="zh-CN" smtClean="0"/>
              <a:pPr eaLnBrk="1" hangingPunct="1"/>
              <a:t>10</a:t>
            </a:fld>
            <a:endParaRPr lang="en-US" altLang="zh-CN"/>
          </a:p>
        </p:txBody>
      </p:sp>
      <p:sp>
        <p:nvSpPr>
          <p:cNvPr id="1280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11268" name="Object 1"/>
          <p:cNvGraphicFramePr>
            <a:graphicFrameLocks noChangeAspect="1"/>
          </p:cNvGraphicFramePr>
          <p:nvPr/>
        </p:nvGraphicFramePr>
        <p:xfrm>
          <a:off x="533400" y="1179513"/>
          <a:ext cx="8134350" cy="501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Visio" r:id="rId4" imgW="6375923" imgH="3924605" progId="Visio.Drawing.11">
                  <p:embed/>
                </p:oleObj>
              </mc:Choice>
              <mc:Fallback>
                <p:oleObj name="Visio" r:id="rId4" imgW="6375923" imgH="392460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179513"/>
                        <a:ext cx="8134350" cy="5014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57225" y="368300"/>
            <a:ext cx="3155950" cy="4889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dirty="0">
                <a:latin typeface="Arial" pitchFamily="34" charset="0"/>
                <a:ea typeface="黑体" pitchFamily="2" charset="-122"/>
                <a:cs typeface="Arial" pitchFamily="34" charset="0"/>
              </a:rPr>
              <a:t>AM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波形和频谱</a:t>
            </a:r>
            <a:endParaRPr lang="en-US" altLang="zh-CN" sz="2800" kern="0" dirty="0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408578" name="Object 2"/>
          <p:cNvGraphicFramePr>
            <a:graphicFrameLocks noChangeAspect="1"/>
          </p:cNvGraphicFramePr>
          <p:nvPr/>
        </p:nvGraphicFramePr>
        <p:xfrm>
          <a:off x="1249363" y="1511300"/>
          <a:ext cx="1979612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Visio" r:id="rId6" imgW="1549582" imgH="685659" progId="Visio.Drawing.11">
                  <p:embed/>
                </p:oleObj>
              </mc:Choice>
              <mc:Fallback>
                <p:oleObj name="Visio" r:id="rId6" imgW="1549582" imgH="685659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363" y="1511300"/>
                        <a:ext cx="1979612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274763" y="4308475"/>
          <a:ext cx="1979612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Visio" r:id="rId8" imgW="1549582" imgH="685659" progId="Visio.Drawing.11">
                  <p:embed/>
                </p:oleObj>
              </mc:Choice>
              <mc:Fallback>
                <p:oleObj name="Visio" r:id="rId8" imgW="1549582" imgH="685659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763" y="4308475"/>
                        <a:ext cx="1979612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接连接符 14"/>
          <p:cNvCxnSpPr/>
          <p:nvPr/>
        </p:nvCxnSpPr>
        <p:spPr>
          <a:xfrm>
            <a:off x="7051675" y="5576888"/>
            <a:ext cx="1244600" cy="1587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299200" y="2460625"/>
            <a:ext cx="622300" cy="1588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08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29B207A-6352-47C8-A43F-40FD5A1858BC}" type="slidenum">
              <a:rPr lang="en-US" altLang="zh-CN" smtClean="0"/>
              <a:pPr eaLnBrk="1" hangingPunct="1"/>
              <a:t>11</a:t>
            </a:fld>
            <a:endParaRPr lang="en-US" altLang="zh-CN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22288" y="368300"/>
            <a:ext cx="3111500" cy="4889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dirty="0">
                <a:latin typeface="Arial" pitchFamily="34" charset="0"/>
                <a:ea typeface="黑体" pitchFamily="2" charset="-122"/>
                <a:cs typeface="Arial" pitchFamily="34" charset="0"/>
              </a:rPr>
              <a:t>AM</a:t>
            </a:r>
            <a:r>
              <a:rPr lang="zh-CN" altLang="en-US" sz="2800" b="1" dirty="0">
                <a:latin typeface="Arial" pitchFamily="34" charset="0"/>
                <a:ea typeface="黑体" pitchFamily="2" charset="-122"/>
                <a:cs typeface="Arial" pitchFamily="34" charset="0"/>
              </a:rPr>
              <a:t>信号的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特点</a:t>
            </a:r>
            <a:endParaRPr lang="en-US" altLang="zh-CN" sz="2800" b="1" kern="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92163" y="1403350"/>
            <a:ext cx="7645400" cy="39560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 cap="flat">
            <a:noFill/>
            <a:prstDash val="lg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>
                <a:latin typeface="华文中宋" pitchFamily="2" charset="-122"/>
                <a:ea typeface="华文中宋" pitchFamily="2" charset="-122"/>
              </a:rPr>
              <a:t>                 时，</a:t>
            </a:r>
            <a:r>
              <a:rPr lang="en-US" altLang="zh-CN" sz="2400">
                <a:latin typeface="华文中宋" pitchFamily="2" charset="-122"/>
                <a:ea typeface="华文中宋" pitchFamily="2" charset="-122"/>
              </a:rPr>
              <a:t>AM</a:t>
            </a:r>
            <a:r>
              <a:rPr lang="zh-CN" altLang="en-US" sz="2400">
                <a:latin typeface="华文中宋" pitchFamily="2" charset="-122"/>
                <a:ea typeface="华文中宋" pitchFamily="2" charset="-122"/>
              </a:rPr>
              <a:t>波的包络正比于调制信号</a:t>
            </a:r>
            <a:r>
              <a:rPr lang="en-US" altLang="zh-CN" sz="2400" i="1">
                <a:latin typeface="Times New Roman" pitchFamily="18" charset="0"/>
                <a:ea typeface="华文中宋" pitchFamily="2" charset="-122"/>
                <a:cs typeface="Arial" charset="0"/>
              </a:rPr>
              <a:t>m</a:t>
            </a:r>
            <a:r>
              <a:rPr lang="en-US" altLang="zh-CN" sz="2400">
                <a:latin typeface="Times New Roman" pitchFamily="18" charset="0"/>
                <a:ea typeface="华文中宋" pitchFamily="2" charset="-122"/>
                <a:cs typeface="Arial" charset="0"/>
              </a:rPr>
              <a:t>(</a:t>
            </a:r>
            <a:r>
              <a:rPr lang="en-US" altLang="zh-CN" sz="2400" i="1">
                <a:latin typeface="Times New Roman" pitchFamily="18" charset="0"/>
                <a:ea typeface="华文中宋" pitchFamily="2" charset="-122"/>
                <a:cs typeface="Arial" charset="0"/>
              </a:rPr>
              <a:t>t</a:t>
            </a:r>
            <a:r>
              <a:rPr lang="en-US" altLang="zh-CN" sz="2400">
                <a:latin typeface="Times New Roman" pitchFamily="18" charset="0"/>
                <a:ea typeface="华文中宋" pitchFamily="2" charset="-122"/>
                <a:cs typeface="Arial" charset="0"/>
              </a:rPr>
              <a:t>)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，</a:t>
            </a:r>
            <a:endParaRPr lang="en-US" altLang="zh-CN" sz="2400">
              <a:latin typeface="Arial" charset="0"/>
              <a:ea typeface="华文中宋" pitchFamily="2" charset="-122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     故</a:t>
            </a:r>
            <a:r>
              <a:rPr lang="zh-CN" altLang="en-US" sz="2400">
                <a:latin typeface="华文中宋" pitchFamily="2" charset="-122"/>
                <a:ea typeface="华文中宋" pitchFamily="2" charset="-122"/>
              </a:rPr>
              <a:t>可采用包络检波。</a:t>
            </a:r>
            <a:r>
              <a:rPr lang="zh-CN" altLang="en-US" sz="2400" b="1">
                <a:latin typeface="华文中宋" pitchFamily="2" charset="-122"/>
                <a:ea typeface="华文中宋" pitchFamily="2" charset="-122"/>
              </a:rPr>
              <a:t> </a:t>
            </a:r>
            <a:endParaRPr lang="zh-CN" altLang="en-US" sz="2400">
              <a:latin typeface="华文中宋" pitchFamily="2" charset="-122"/>
              <a:ea typeface="华文中宋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2400">
                <a:latin typeface="华文中宋" pitchFamily="2" charset="-122"/>
                <a:ea typeface="华文中宋" pitchFamily="2" charset="-122"/>
              </a:rPr>
              <a:t>AM</a:t>
            </a:r>
            <a:r>
              <a:rPr lang="zh-CN" altLang="en-US" sz="2400">
                <a:latin typeface="华文中宋" pitchFamily="2" charset="-122"/>
                <a:ea typeface="华文中宋" pitchFamily="2" charset="-122"/>
              </a:rPr>
              <a:t>的频谱由</a:t>
            </a:r>
            <a:r>
              <a:rPr lang="zh-CN" altLang="en-US" sz="240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载频分量</a:t>
            </a:r>
            <a:r>
              <a:rPr lang="zh-CN" altLang="en-US" sz="2400">
                <a:latin typeface="华文中宋" pitchFamily="2" charset="-122"/>
                <a:ea typeface="华文中宋" pitchFamily="2" charset="-122"/>
              </a:rPr>
              <a:t>、</a:t>
            </a:r>
            <a:r>
              <a:rPr lang="zh-CN" altLang="en-US" sz="2400">
                <a:solidFill>
                  <a:srgbClr val="990099"/>
                </a:solidFill>
                <a:latin typeface="华文中宋" pitchFamily="2" charset="-122"/>
                <a:ea typeface="华文中宋" pitchFamily="2" charset="-122"/>
              </a:rPr>
              <a:t>上边带</a:t>
            </a:r>
            <a:r>
              <a:rPr lang="zh-CN" altLang="en-US" sz="2400">
                <a:latin typeface="华文中宋" pitchFamily="2" charset="-122"/>
                <a:ea typeface="华文中宋" pitchFamily="2" charset="-122"/>
              </a:rPr>
              <a:t>和</a:t>
            </a:r>
            <a:r>
              <a:rPr lang="zh-CN" altLang="en-US" sz="2400">
                <a:solidFill>
                  <a:srgbClr val="990099"/>
                </a:solidFill>
                <a:latin typeface="华文中宋" pitchFamily="2" charset="-122"/>
                <a:ea typeface="华文中宋" pitchFamily="2" charset="-122"/>
              </a:rPr>
              <a:t>下边带</a:t>
            </a:r>
            <a:r>
              <a:rPr lang="zh-CN" altLang="en-US" sz="2400">
                <a:latin typeface="华文中宋" pitchFamily="2" charset="-122"/>
                <a:ea typeface="华文中宋" pitchFamily="2" charset="-122"/>
              </a:rPr>
              <a:t>组成。</a:t>
            </a:r>
            <a:endParaRPr lang="en-US" altLang="zh-CN" sz="2400">
              <a:latin typeface="华文中宋" pitchFamily="2" charset="-122"/>
              <a:ea typeface="华文中宋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2400">
                <a:latin typeface="华文中宋" pitchFamily="2" charset="-122"/>
                <a:ea typeface="华文中宋" pitchFamily="2" charset="-122"/>
              </a:rPr>
              <a:t>AM</a:t>
            </a:r>
            <a:r>
              <a:rPr lang="zh-CN" altLang="en-US" sz="2400">
                <a:latin typeface="华文中宋" pitchFamily="2" charset="-122"/>
                <a:ea typeface="华文中宋" pitchFamily="2" charset="-122"/>
              </a:rPr>
              <a:t>传输带宽是调制信号带宽的两倍：                       </a:t>
            </a:r>
            <a:endParaRPr lang="en-US" altLang="zh-CN" sz="2400">
              <a:latin typeface="华文中宋" pitchFamily="2" charset="-122"/>
              <a:ea typeface="华文中宋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>
                <a:latin typeface="华文中宋" pitchFamily="2" charset="-122"/>
                <a:ea typeface="华文中宋" pitchFamily="2" charset="-122"/>
              </a:rPr>
              <a:t>                                       </a:t>
            </a:r>
            <a:endParaRPr lang="zh-CN" altLang="en-US" sz="2400">
              <a:latin typeface="华文中宋" pitchFamily="2" charset="-122"/>
              <a:ea typeface="华文中宋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2400">
                <a:latin typeface="华文中宋" pitchFamily="2" charset="-122"/>
                <a:ea typeface="华文中宋" pitchFamily="2" charset="-122"/>
              </a:rPr>
              <a:t>AM</a:t>
            </a:r>
            <a:r>
              <a:rPr lang="zh-CN" altLang="en-US" sz="2400">
                <a:latin typeface="华文中宋" pitchFamily="2" charset="-122"/>
                <a:ea typeface="华文中宋" pitchFamily="2" charset="-122"/>
              </a:rPr>
              <a:t>的优势在于接收机简单，广泛用于中短调幅广播。</a:t>
            </a:r>
            <a:endParaRPr lang="en-US" altLang="zh-CN" sz="2400">
              <a:latin typeface="华文中宋" pitchFamily="2" charset="-122"/>
              <a:ea typeface="华文中宋" pitchFamily="2" charset="-122"/>
            </a:endParaRPr>
          </a:p>
        </p:txBody>
      </p:sp>
      <p:graphicFrame>
        <p:nvGraphicFramePr>
          <p:cNvPr id="12293" name="Object 2"/>
          <p:cNvGraphicFramePr>
            <a:graphicFrameLocks noChangeAspect="1"/>
          </p:cNvGraphicFramePr>
          <p:nvPr/>
        </p:nvGraphicFramePr>
        <p:xfrm>
          <a:off x="3479800" y="3937000"/>
          <a:ext cx="1801813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Equation" r:id="rId3" imgW="685800" imgH="228600" progId="Equation.DSMT4">
                  <p:embed/>
                </p:oleObj>
              </mc:Choice>
              <mc:Fallback>
                <p:oleObj name="Equation" r:id="rId3" imgW="685800" imgH="228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9800" y="3937000"/>
                        <a:ext cx="1801813" cy="6223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3"/>
          <p:cNvGraphicFramePr>
            <a:graphicFrameLocks noChangeAspect="1"/>
          </p:cNvGraphicFramePr>
          <p:nvPr/>
        </p:nvGraphicFramePr>
        <p:xfrm>
          <a:off x="1168400" y="1492250"/>
          <a:ext cx="16240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Equation" r:id="rId5" imgW="850531" imgH="279279" progId="Equation.DSMT4">
                  <p:embed/>
                </p:oleObj>
              </mc:Choice>
              <mc:Fallback>
                <p:oleObj name="Equation" r:id="rId5" imgW="850531" imgH="279279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400" y="1492250"/>
                        <a:ext cx="16240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0A8EAE4-26E3-4A4B-B87F-8574D9113EE5}" type="slidenum">
              <a:rPr lang="en-US" altLang="zh-CN" smtClean="0"/>
              <a:pPr eaLnBrk="1" hangingPunct="1"/>
              <a:t>12</a:t>
            </a:fld>
            <a:endParaRPr lang="en-US" altLang="zh-CN"/>
          </a:p>
        </p:txBody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2288" y="1808163"/>
            <a:ext cx="7912100" cy="4000500"/>
          </a:xfrm>
          <a:solidFill>
            <a:schemeClr val="bg2">
              <a:lumMod val="10000"/>
              <a:lumOff val="90000"/>
            </a:schemeClr>
          </a:solidFill>
          <a:ln cap="flat">
            <a:prstDash val="lgDash"/>
          </a:ln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rgbClr val="737373"/>
              </a:buClr>
              <a:defRPr/>
            </a:pPr>
            <a:r>
              <a:rPr lang="en-US" altLang="zh-CN" sz="2400" b="0" dirty="0">
                <a:latin typeface="华文中宋" pitchFamily="2" charset="-122"/>
                <a:ea typeface="华文中宋" pitchFamily="2" charset="-122"/>
              </a:rPr>
              <a:t>AM</a:t>
            </a:r>
            <a:r>
              <a:rPr lang="zh-CN" altLang="en-US" sz="2400" b="0" dirty="0">
                <a:latin typeface="华文中宋" pitchFamily="2" charset="-122"/>
                <a:ea typeface="华文中宋" pitchFamily="2" charset="-122"/>
              </a:rPr>
              <a:t>信号功率：</a:t>
            </a:r>
            <a:endParaRPr lang="en-US" altLang="zh-CN" sz="2400" b="0" dirty="0">
              <a:latin typeface="华文中宋" pitchFamily="2" charset="-122"/>
              <a:ea typeface="华文中宋" pitchFamily="2" charset="-122"/>
            </a:endParaRPr>
          </a:p>
          <a:p>
            <a:pPr eaLnBrk="1" hangingPunct="1">
              <a:lnSpc>
                <a:spcPct val="150000"/>
              </a:lnSpc>
              <a:buClr>
                <a:srgbClr val="737373"/>
              </a:buClr>
              <a:defRPr/>
            </a:pPr>
            <a:endParaRPr lang="en-US" altLang="zh-CN" sz="2400" b="0" dirty="0">
              <a:latin typeface="华文中宋" pitchFamily="2" charset="-122"/>
              <a:ea typeface="华文中宋" pitchFamily="2" charset="-122"/>
            </a:endParaRPr>
          </a:p>
          <a:p>
            <a:pPr eaLnBrk="1" hangingPunct="1">
              <a:lnSpc>
                <a:spcPct val="150000"/>
              </a:lnSpc>
              <a:buClr>
                <a:srgbClr val="737373"/>
              </a:buClr>
              <a:defRPr/>
            </a:pPr>
            <a:endParaRPr lang="en-US" altLang="zh-CN" sz="2400" b="0" dirty="0">
              <a:latin typeface="华文中宋" pitchFamily="2" charset="-122"/>
              <a:ea typeface="华文中宋" pitchFamily="2" charset="-122"/>
            </a:endParaRPr>
          </a:p>
          <a:p>
            <a:pPr eaLnBrk="1" hangingPunct="1">
              <a:lnSpc>
                <a:spcPct val="150000"/>
              </a:lnSpc>
              <a:buClr>
                <a:srgbClr val="737373"/>
              </a:buClr>
              <a:defRPr/>
            </a:pPr>
            <a:endParaRPr lang="zh-CN" altLang="en-US" sz="2400" b="0" dirty="0">
              <a:latin typeface="华文中宋" pitchFamily="2" charset="-122"/>
              <a:ea typeface="华文中宋" pitchFamily="2" charset="-122"/>
            </a:endParaRPr>
          </a:p>
          <a:p>
            <a:pPr lvl="1" eaLnBrk="1" hangingPunct="1">
              <a:lnSpc>
                <a:spcPct val="150000"/>
              </a:lnSpc>
              <a:buClr>
                <a:srgbClr val="737373"/>
              </a:buClr>
              <a:buSzPct val="60000"/>
              <a:buFont typeface="Wingdings" pitchFamily="2" charset="2"/>
              <a:buNone/>
              <a:defRPr/>
            </a:pPr>
            <a:endParaRPr lang="zh-CN" altLang="en-US" sz="2400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31800" y="368300"/>
            <a:ext cx="3111500" cy="4889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dirty="0">
                <a:latin typeface="Arial" pitchFamily="34" charset="0"/>
                <a:ea typeface="黑体" pitchFamily="2" charset="-122"/>
                <a:cs typeface="Arial" pitchFamily="34" charset="0"/>
              </a:rPr>
              <a:t>AM</a:t>
            </a:r>
            <a:r>
              <a:rPr lang="zh-CN" altLang="en-US" sz="2800" b="1" dirty="0">
                <a:latin typeface="Arial" pitchFamily="34" charset="0"/>
                <a:ea typeface="黑体" pitchFamily="2" charset="-122"/>
                <a:cs typeface="Arial" pitchFamily="34" charset="0"/>
              </a:rPr>
              <a:t>信号的缺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点</a:t>
            </a:r>
            <a:endParaRPr lang="en-US" altLang="zh-CN" sz="2800" b="1" kern="0" dirty="0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17" name="Object 3"/>
          <p:cNvGraphicFramePr>
            <a:graphicFrameLocks noChangeAspect="1"/>
          </p:cNvGraphicFramePr>
          <p:nvPr/>
        </p:nvGraphicFramePr>
        <p:xfrm>
          <a:off x="2984500" y="1941513"/>
          <a:ext cx="420528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name="Equation" r:id="rId3" imgW="1815312" imgH="444307" progId="Equation.DSMT4">
                  <p:embed/>
                </p:oleObj>
              </mc:Choice>
              <mc:Fallback>
                <p:oleObj name="Equation" r:id="rId3" imgW="1815312" imgH="444307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0" y="1941513"/>
                        <a:ext cx="4205288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" name="Object 4"/>
          <p:cNvGraphicFramePr>
            <a:graphicFrameLocks noChangeAspect="1"/>
          </p:cNvGraphicFramePr>
          <p:nvPr/>
        </p:nvGraphicFramePr>
        <p:xfrm>
          <a:off x="642938" y="5238750"/>
          <a:ext cx="17907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1" name="Equation" r:id="rId5" imgW="850900" imgH="228600" progId="Equation.DSMT4">
                  <p:embed/>
                </p:oleObj>
              </mc:Choice>
              <mc:Fallback>
                <p:oleObj name="Equation" r:id="rId5" imgW="8509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" y="5238750"/>
                        <a:ext cx="179070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9" name="Object 7"/>
          <p:cNvGraphicFramePr>
            <a:graphicFrameLocks noChangeAspect="1"/>
          </p:cNvGraphicFramePr>
          <p:nvPr/>
        </p:nvGraphicFramePr>
        <p:xfrm>
          <a:off x="2581275" y="5167313"/>
          <a:ext cx="171608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" name="Equation" r:id="rId7" imgW="748975" imgH="241195" progId="Equation.DSMT4">
                  <p:embed/>
                </p:oleObj>
              </mc:Choice>
              <mc:Fallback>
                <p:oleObj name="Equation" r:id="rId7" imgW="748975" imgH="241195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5" y="5167313"/>
                        <a:ext cx="1716088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0" name="Object 8"/>
          <p:cNvGraphicFramePr>
            <a:graphicFrameLocks noChangeAspect="1"/>
          </p:cNvGraphicFramePr>
          <p:nvPr/>
        </p:nvGraphicFramePr>
        <p:xfrm>
          <a:off x="4402138" y="5275263"/>
          <a:ext cx="1684337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3" name="Equation" r:id="rId9" imgW="787058" imgH="203112" progId="Equation.DSMT4">
                  <p:embed/>
                </p:oleObj>
              </mc:Choice>
              <mc:Fallback>
                <p:oleObj name="Equation" r:id="rId9" imgW="787058" imgH="203112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138" y="5275263"/>
                        <a:ext cx="1684337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823075" y="2832100"/>
            <a:ext cx="1206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zh-CN" altLang="en-US" sz="20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边带功率</a:t>
            </a:r>
            <a:endParaRPr lang="zh-CN" altLang="en-US" sz="2000" b="1" dirty="0">
              <a:solidFill>
                <a:srgbClr val="000099"/>
              </a:solidFill>
            </a:endParaRPr>
          </a:p>
        </p:txBody>
      </p:sp>
      <p:graphicFrame>
        <p:nvGraphicFramePr>
          <p:cNvPr id="13322" name="Object 11"/>
          <p:cNvGraphicFramePr>
            <a:graphicFrameLocks noChangeAspect="1"/>
          </p:cNvGraphicFramePr>
          <p:nvPr/>
        </p:nvGraphicFramePr>
        <p:xfrm>
          <a:off x="2006600" y="1179513"/>
          <a:ext cx="4597400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4" name="Equation" r:id="rId11" imgW="2057400" imgH="254000" progId="Equation.DSMT4">
                  <p:embed/>
                </p:oleObj>
              </mc:Choice>
              <mc:Fallback>
                <p:oleObj name="Equation" r:id="rId11" imgW="2057400" imgH="2540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6600" y="1179513"/>
                        <a:ext cx="4597400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3" name="矩形 16"/>
          <p:cNvSpPr>
            <a:spLocks noChangeArrowheads="1"/>
          </p:cNvSpPr>
          <p:nvPr/>
        </p:nvSpPr>
        <p:spPr bwMode="auto">
          <a:xfrm>
            <a:off x="5535613" y="2830513"/>
            <a:ext cx="1206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  <a:cs typeface="Times New Roman" pitchFamily="18" charset="0"/>
              </a:rPr>
              <a:t>载波功率</a:t>
            </a:r>
            <a:endParaRPr lang="zh-CN" altLang="en-US" sz="2000" b="1">
              <a:solidFill>
                <a:srgbClr val="FF0000"/>
              </a:solidFill>
              <a:latin typeface="宋体" pitchFamily="2" charset="-122"/>
            </a:endParaRPr>
          </a:p>
        </p:txBody>
      </p:sp>
      <p:graphicFrame>
        <p:nvGraphicFramePr>
          <p:cNvPr id="13324" name="Object 6"/>
          <p:cNvGraphicFramePr>
            <a:graphicFrameLocks noChangeAspect="1"/>
          </p:cNvGraphicFramePr>
          <p:nvPr/>
        </p:nvGraphicFramePr>
        <p:xfrm>
          <a:off x="3051175" y="3768725"/>
          <a:ext cx="3427413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5" name="Equation" r:id="rId13" imgW="1511300" imgH="508000" progId="Equation.DSMT4">
                  <p:embed/>
                </p:oleObj>
              </mc:Choice>
              <mc:Fallback>
                <p:oleObj name="Equation" r:id="rId13" imgW="1511300" imgH="508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1175" y="3768725"/>
                        <a:ext cx="3427413" cy="1150938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6167438" y="5281613"/>
            <a:ext cx="2774950" cy="434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2700"/>
              </a:lnSpc>
              <a:spcBef>
                <a:spcPct val="20000"/>
              </a:spcBef>
              <a:buClr>
                <a:srgbClr val="737373"/>
              </a:buClr>
              <a:buSzPct val="60000"/>
              <a:defRPr/>
            </a:pPr>
            <a:r>
              <a:rPr lang="en-US" altLang="zh-CN" sz="2400" kern="0" dirty="0">
                <a:solidFill>
                  <a:srgbClr val="FF0000"/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AM</a:t>
            </a:r>
            <a:r>
              <a:rPr lang="zh-CN" altLang="en-US" sz="2400" kern="0" dirty="0">
                <a:solidFill>
                  <a:srgbClr val="FF0000"/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功率利用率低！</a:t>
            </a:r>
            <a:endParaRPr lang="en-US" altLang="zh-CN" sz="2400" kern="0" dirty="0">
              <a:solidFill>
                <a:srgbClr val="FF0000"/>
              </a:solidFill>
              <a:latin typeface="Arial" pitchFamily="34" charset="0"/>
              <a:ea typeface="黑体" pitchFamily="2" charset="-122"/>
              <a:cs typeface="Arial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8638" y="3117850"/>
            <a:ext cx="5016500" cy="6397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调制效率（功率利用率）：</a:t>
            </a:r>
            <a:endParaRPr lang="en-US" altLang="zh-CN" sz="2400" kern="0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A131920-33EC-4D91-BFA4-1A7F1CB6CC78}" type="slidenum">
              <a:rPr lang="en-US" altLang="zh-CN" smtClean="0"/>
              <a:pPr eaLnBrk="1" hangingPunct="1"/>
              <a:t>13</a:t>
            </a:fld>
            <a:endParaRPr lang="en-US" altLang="zh-CN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971550" y="908050"/>
            <a:ext cx="7650163" cy="14112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3800"/>
              </a:lnSpc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en-US" altLang="zh-CN" sz="240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      ---</a:t>
            </a:r>
            <a:r>
              <a:rPr lang="zh-CN" altLang="en-US" sz="240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不含有用信息</a:t>
            </a:r>
            <a:r>
              <a:rPr lang="en-US" altLang="zh-CN" sz="2400">
                <a:latin typeface="华文细黑" pitchFamily="2" charset="-122"/>
                <a:ea typeface="华文细黑" pitchFamily="2" charset="-122"/>
                <a:cs typeface="Arial" charset="0"/>
              </a:rPr>
              <a:t> 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  <a:cs typeface="Arial" charset="0"/>
              </a:rPr>
              <a:t>，却“浪费”大部分的发射功率。</a:t>
            </a:r>
            <a:endParaRPr lang="en-US" altLang="zh-CN" sz="2400"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eaLnBrk="1" hangingPunct="1">
              <a:lnSpc>
                <a:spcPts val="2900"/>
              </a:lnSpc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zh-CN" altLang="en-US" sz="240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  当然，</a:t>
            </a:r>
            <a:r>
              <a:rPr lang="en-US" altLang="zh-CN" sz="240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AM</a:t>
            </a:r>
            <a:r>
              <a:rPr lang="zh-CN" altLang="en-US" sz="240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正是利用这种“浪费”去换取解调的“便宜”，即</a:t>
            </a:r>
            <a:r>
              <a:rPr lang="zh-CN" altLang="en-US" sz="2400">
                <a:solidFill>
                  <a:schemeClr val="tx2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包络检波</a:t>
            </a:r>
            <a:r>
              <a:rPr lang="zh-CN" altLang="en-US" sz="240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。</a:t>
            </a:r>
            <a:r>
              <a:rPr lang="en-US" altLang="zh-CN" sz="2400">
                <a:latin typeface="华文细黑" pitchFamily="2" charset="-122"/>
                <a:ea typeface="华文细黑" pitchFamily="2" charset="-122"/>
                <a:cs typeface="Arial" charset="0"/>
              </a:rPr>
              <a:t> 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971550" y="2589213"/>
            <a:ext cx="7607300" cy="488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en-US" altLang="zh-CN" sz="2400">
                <a:solidFill>
                  <a:srgbClr val="0000CC"/>
                </a:solidFill>
                <a:latin typeface="华文细黑" pitchFamily="2" charset="-122"/>
                <a:ea typeface="华文细黑" pitchFamily="2" charset="-122"/>
              </a:rPr>
              <a:t>      ---</a:t>
            </a:r>
            <a:r>
              <a:rPr lang="zh-CN" altLang="en-US" sz="2400">
                <a:solidFill>
                  <a:srgbClr val="000099"/>
                </a:solidFill>
                <a:latin typeface="华文细黑" pitchFamily="2" charset="-122"/>
                <a:ea typeface="华文细黑" pitchFamily="2" charset="-122"/>
              </a:rPr>
              <a:t>包含有用信息</a:t>
            </a:r>
            <a:r>
              <a:rPr lang="en-US" altLang="zh-CN" sz="2400" i="1">
                <a:solidFill>
                  <a:srgbClr val="000099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m</a:t>
            </a:r>
            <a:r>
              <a:rPr lang="en-US" altLang="zh-CN" sz="2400">
                <a:solidFill>
                  <a:srgbClr val="000099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(</a:t>
            </a:r>
            <a:r>
              <a:rPr lang="en-US" altLang="zh-CN" sz="2400" i="1">
                <a:solidFill>
                  <a:srgbClr val="000099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t</a:t>
            </a:r>
            <a:r>
              <a:rPr lang="en-US" altLang="zh-CN" sz="2400">
                <a:solidFill>
                  <a:srgbClr val="000099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)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，  满调幅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  <a:cs typeface="Times New Roman" pitchFamily="18" charset="0"/>
                <a:sym typeface="Symbol" pitchFamily="18" charset="2"/>
              </a:rPr>
              <a:t>时，边带功率最大。</a:t>
            </a:r>
            <a:endParaRPr lang="en-US" altLang="zh-CN" sz="240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927100" y="3563938"/>
            <a:ext cx="7694613" cy="10572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eaLnBrk="0" hangingPunct="0">
              <a:lnSpc>
                <a:spcPts val="3800"/>
              </a:lnSpc>
              <a:defRPr/>
            </a:pPr>
            <a:r>
              <a:rPr lang="zh-CN" altLang="en-US" sz="2400"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 定义</a:t>
            </a:r>
            <a:r>
              <a:rPr lang="zh-CN" altLang="en-US" sz="2400">
                <a:solidFill>
                  <a:srgbClr val="CC00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调幅系数 </a:t>
            </a:r>
            <a:r>
              <a:rPr lang="en-US" altLang="zh-CN" sz="2400">
                <a:solidFill>
                  <a:srgbClr val="CC00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m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（用百分比表示时，又称调幅度）</a:t>
            </a:r>
            <a:endParaRPr lang="en-US" altLang="zh-CN" sz="2400">
              <a:latin typeface="华文细黑" pitchFamily="2" charset="-122"/>
              <a:ea typeface="华文细黑" pitchFamily="2" charset="-122"/>
              <a:cs typeface="Times New Roman" pitchFamily="18" charset="0"/>
            </a:endParaRPr>
          </a:p>
          <a:p>
            <a:pPr eaLnBrk="0" hangingPunct="0">
              <a:lnSpc>
                <a:spcPts val="3800"/>
              </a:lnSpc>
              <a:defRPr/>
            </a:pPr>
            <a:r>
              <a:rPr lang="en-US" altLang="zh-CN" sz="2400"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 </a:t>
            </a:r>
            <a:r>
              <a:rPr lang="en-US" altLang="zh-CN" sz="2400">
                <a:latin typeface="华文细黑" pitchFamily="2" charset="-122"/>
                <a:ea typeface="华文细黑" pitchFamily="2" charset="-122"/>
              </a:rPr>
              <a:t>——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</a:rPr>
              <a:t>反映基带信号改变载波幅度的程度：</a:t>
            </a:r>
            <a:r>
              <a:rPr lang="en-US" altLang="zh-CN" sz="2400" b="1">
                <a:latin typeface="华文细黑" pitchFamily="2" charset="-122"/>
                <a:ea typeface="华文细黑" pitchFamily="2" charset="-122"/>
              </a:rPr>
              <a:t>               </a:t>
            </a:r>
          </a:p>
        </p:txBody>
      </p:sp>
      <p:graphicFrame>
        <p:nvGraphicFramePr>
          <p:cNvPr id="14342" name="Object 17"/>
          <p:cNvGraphicFramePr>
            <a:graphicFrameLocks noChangeAspect="1"/>
          </p:cNvGraphicFramePr>
          <p:nvPr/>
        </p:nvGraphicFramePr>
        <p:xfrm>
          <a:off x="1781175" y="5003800"/>
          <a:ext cx="1700213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" name="Equation" r:id="rId3" imgW="825500" imgH="469900" progId="Equation.DSMT4">
                  <p:embed/>
                </p:oleObj>
              </mc:Choice>
              <mc:Fallback>
                <p:oleObj name="Equation" r:id="rId3" imgW="825500" imgH="4699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1175" y="5003800"/>
                        <a:ext cx="1700213" cy="9652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4133850" y="4835525"/>
            <a:ext cx="3111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en-US" altLang="zh-CN" sz="2400" b="1">
                <a:solidFill>
                  <a:srgbClr val="CC0099"/>
                </a:solidFill>
                <a:latin typeface="Arial" charset="0"/>
                <a:cs typeface="Arial" charset="0"/>
              </a:rPr>
              <a:t>m&lt;1</a:t>
            </a:r>
            <a:r>
              <a:rPr lang="en-US" altLang="zh-CN" sz="2400" b="1">
                <a:solidFill>
                  <a:srgbClr val="CC0099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正常调幅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4133850" y="5813425"/>
            <a:ext cx="5010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en-US" altLang="zh-CN" sz="2400" b="1">
                <a:solidFill>
                  <a:srgbClr val="CC0099"/>
                </a:solidFill>
                <a:latin typeface="Arial" charset="0"/>
                <a:cs typeface="Arial" charset="0"/>
              </a:rPr>
              <a:t>m=1 </a:t>
            </a:r>
            <a:r>
              <a:rPr lang="en-US" altLang="zh-CN" sz="2400" b="1">
                <a:solidFill>
                  <a:srgbClr val="CC00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400" b="1">
                <a:solidFill>
                  <a:srgbClr val="CC00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临界状态，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满调幅（</a:t>
            </a: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en-US" altLang="zh-CN" sz="2400">
                <a:latin typeface="微软雅黑" pitchFamily="34" charset="-122"/>
                <a:ea typeface="微软雅黑" pitchFamily="34" charset="-122"/>
                <a:sym typeface="Symbol" pitchFamily="18" charset="2"/>
              </a:rPr>
              <a:t>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             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Rectangle 25"/>
          <p:cNvSpPr>
            <a:spLocks noChangeArrowheads="1"/>
          </p:cNvSpPr>
          <p:nvPr/>
        </p:nvSpPr>
        <p:spPr bwMode="auto">
          <a:xfrm>
            <a:off x="4133850" y="5324475"/>
            <a:ext cx="2444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en-US" altLang="zh-CN" sz="2400" b="1">
                <a:solidFill>
                  <a:srgbClr val="CC0099"/>
                </a:solidFill>
                <a:latin typeface="Arial" charset="0"/>
                <a:cs typeface="Arial" charset="0"/>
              </a:rPr>
              <a:t>m&gt;1</a:t>
            </a:r>
            <a:r>
              <a:rPr lang="zh-CN" altLang="en-US" sz="2400" b="1">
                <a:solidFill>
                  <a:srgbClr val="CC0099"/>
                </a:solidFill>
                <a:latin typeface="Arial" charset="0"/>
                <a:cs typeface="Arial" charset="0"/>
              </a:rPr>
              <a:t> </a:t>
            </a:r>
            <a:r>
              <a:rPr lang="zh-CN" altLang="en-US" sz="2400" b="1">
                <a:solidFill>
                  <a:srgbClr val="CC0099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过调幅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85763" y="879475"/>
            <a:ext cx="928687" cy="571500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载波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431800" y="2500313"/>
            <a:ext cx="928688" cy="571500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r>
              <a:rPr lang="zh-CN" altLang="en-US" sz="2400" kern="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边带</a:t>
            </a:r>
            <a:endParaRPr lang="zh-CN" altLang="en-US" sz="2400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5C01433D-46C8-4EEA-B581-4EE3AE028FA2}" type="slidenum">
              <a:rPr lang="en-US" altLang="zh-CN" smtClean="0"/>
              <a:pPr eaLnBrk="1" hangingPunct="1"/>
              <a:t>14</a:t>
            </a:fld>
            <a:endParaRPr lang="en-US" altLang="zh-CN"/>
          </a:p>
        </p:txBody>
      </p:sp>
      <p:sp>
        <p:nvSpPr>
          <p:cNvPr id="61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6171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15365" name="Object 26"/>
          <p:cNvGraphicFramePr>
            <a:graphicFrameLocks noChangeAspect="1"/>
          </p:cNvGraphicFramePr>
          <p:nvPr/>
        </p:nvGraphicFramePr>
        <p:xfrm>
          <a:off x="793750" y="1162050"/>
          <a:ext cx="7645400" cy="542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" name="Visio" r:id="rId3" imgW="5888243" imgH="4173884" progId="Visio.Drawing.11">
                  <p:embed/>
                </p:oleObj>
              </mc:Choice>
              <mc:Fallback>
                <p:oleObj name="Visio" r:id="rId3" imgW="5888243" imgH="4173884" progId="Visio.Drawing.11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1162050"/>
                        <a:ext cx="7645400" cy="542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9A2E6861-558A-41F3-BBF4-CF526C011506}" type="slidenum">
              <a:rPr lang="en-US" altLang="zh-CN" smtClean="0"/>
              <a:pPr eaLnBrk="1" hangingPunct="1"/>
              <a:t>15</a:t>
            </a:fld>
            <a:endParaRPr lang="en-US" altLang="zh-CN"/>
          </a:p>
        </p:txBody>
      </p:sp>
      <p:sp>
        <p:nvSpPr>
          <p:cNvPr id="19" name="圆角矩形 18"/>
          <p:cNvSpPr/>
          <p:nvPr/>
        </p:nvSpPr>
        <p:spPr>
          <a:xfrm>
            <a:off x="660400" y="2717800"/>
            <a:ext cx="7512050" cy="2133600"/>
          </a:xfrm>
          <a:prstGeom prst="round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16388" name="Object 6"/>
          <p:cNvGraphicFramePr>
            <a:graphicFrameLocks noChangeAspect="1"/>
          </p:cNvGraphicFramePr>
          <p:nvPr/>
        </p:nvGraphicFramePr>
        <p:xfrm>
          <a:off x="1638300" y="1211263"/>
          <a:ext cx="3427413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0" name="Equation" r:id="rId3" imgW="1511300" imgH="508000" progId="Equation.DSMT4">
                  <p:embed/>
                </p:oleObj>
              </mc:Choice>
              <mc:Fallback>
                <p:oleObj name="Equation" r:id="rId3" imgW="1511300" imgH="508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1211263"/>
                        <a:ext cx="3427413" cy="1150937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17"/>
          <p:cNvGraphicFramePr>
            <a:graphicFrameLocks noChangeAspect="1"/>
          </p:cNvGraphicFramePr>
          <p:nvPr/>
        </p:nvGraphicFramePr>
        <p:xfrm>
          <a:off x="5805488" y="1250950"/>
          <a:ext cx="1700212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1" name="Equation" r:id="rId5" imgW="825500" imgH="469900" progId="Equation.DSMT4">
                  <p:embed/>
                </p:oleObj>
              </mc:Choice>
              <mc:Fallback>
                <p:oleObj name="Equation" r:id="rId5" imgW="825500" imgH="4699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5488" y="1250950"/>
                        <a:ext cx="1700212" cy="9652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146436" name="Object 4"/>
          <p:cNvGraphicFramePr>
            <a:graphicFrameLocks noChangeAspect="1"/>
          </p:cNvGraphicFramePr>
          <p:nvPr/>
        </p:nvGraphicFramePr>
        <p:xfrm>
          <a:off x="1504950" y="3689350"/>
          <a:ext cx="5862638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2" name="Equation" r:id="rId7" imgW="2400300" imgH="457200" progId="Equation.DSMT4">
                  <p:embed/>
                </p:oleObj>
              </mc:Choice>
              <mc:Fallback>
                <p:oleObj name="Equation" r:id="rId7" imgW="240030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4950" y="3689350"/>
                        <a:ext cx="5862638" cy="11176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146438" name="Object 5"/>
          <p:cNvGraphicFramePr>
            <a:graphicFrameLocks noChangeAspect="1"/>
          </p:cNvGraphicFramePr>
          <p:nvPr/>
        </p:nvGraphicFramePr>
        <p:xfrm>
          <a:off x="762000" y="2895600"/>
          <a:ext cx="48704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3" name="Equation" r:id="rId9" imgW="2159000" imgH="228600" progId="Equation.DSMT4">
                  <p:embed/>
                </p:oleObj>
              </mc:Choice>
              <mc:Fallback>
                <p:oleObj name="Equation" r:id="rId9" imgW="21590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895600"/>
                        <a:ext cx="487045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4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146440" name="Object 8"/>
          <p:cNvGraphicFramePr>
            <a:graphicFrameLocks noChangeAspect="1"/>
          </p:cNvGraphicFramePr>
          <p:nvPr/>
        </p:nvGraphicFramePr>
        <p:xfrm>
          <a:off x="5695950" y="2806700"/>
          <a:ext cx="23431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4" name="Equation" r:id="rId11" imgW="1040948" imgH="266584" progId="Equation.DSMT4">
                  <p:embed/>
                </p:oleObj>
              </mc:Choice>
              <mc:Fallback>
                <p:oleObj name="Equation" r:id="rId11" imgW="1040948" imgH="266584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5950" y="2806700"/>
                        <a:ext cx="23431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44" name="Rectangle 12"/>
          <p:cNvSpPr>
            <a:spLocks noChangeArrowheads="1"/>
          </p:cNvSpPr>
          <p:nvPr/>
        </p:nvSpPr>
        <p:spPr bwMode="auto">
          <a:xfrm>
            <a:off x="882650" y="5124450"/>
            <a:ext cx="70516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lang="zh-CN" altLang="en-US" sz="2400">
                <a:latin typeface="Arial" charset="0"/>
                <a:ea typeface="华文细黑" pitchFamily="2" charset="-122"/>
                <a:cs typeface="Arial" charset="0"/>
              </a:rPr>
              <a:t>当</a:t>
            </a:r>
            <a:r>
              <a:rPr lang="en-US" altLang="zh-CN" sz="2400">
                <a:solidFill>
                  <a:srgbClr val="FF0000"/>
                </a:solidFill>
                <a:latin typeface="Arial" charset="0"/>
                <a:ea typeface="华文细黑" pitchFamily="2" charset="-122"/>
                <a:cs typeface="Arial" charset="0"/>
              </a:rPr>
              <a:t>m=1</a:t>
            </a:r>
            <a:r>
              <a:rPr lang="en-US" altLang="zh-CN" sz="2400">
                <a:latin typeface="Arial" charset="0"/>
                <a:ea typeface="华文细黑" pitchFamily="2" charset="-122"/>
                <a:cs typeface="Arial" charset="0"/>
              </a:rPr>
              <a:t>(</a:t>
            </a:r>
            <a:r>
              <a:rPr lang="zh-CN" altLang="en-US" sz="2400">
                <a:latin typeface="Arial" charset="0"/>
                <a:ea typeface="华文细黑" pitchFamily="2" charset="-122"/>
                <a:cs typeface="Arial" charset="0"/>
              </a:rPr>
              <a:t>满调幅</a:t>
            </a:r>
            <a:r>
              <a:rPr lang="en-US" altLang="zh-CN" sz="2400">
                <a:latin typeface="Arial" charset="0"/>
                <a:ea typeface="华文细黑" pitchFamily="2" charset="-122"/>
                <a:cs typeface="Arial" charset="0"/>
              </a:rPr>
              <a:t>)</a:t>
            </a:r>
            <a:r>
              <a:rPr lang="zh-CN" altLang="en-US" sz="2400">
                <a:latin typeface="Arial" charset="0"/>
                <a:ea typeface="华文细黑" pitchFamily="2" charset="-122"/>
                <a:cs typeface="Arial" charset="0"/>
              </a:rPr>
              <a:t>时，</a:t>
            </a:r>
            <a:r>
              <a:rPr lang="en-US" altLang="zh-CN" sz="2400">
                <a:latin typeface="Arial" charset="0"/>
                <a:ea typeface="华文细黑" pitchFamily="2" charset="-122"/>
                <a:cs typeface="Arial" charset="0"/>
              </a:rPr>
              <a:t>AM</a:t>
            </a:r>
            <a:r>
              <a:rPr lang="zh-CN" altLang="en-US" sz="2400">
                <a:latin typeface="Arial" charset="0"/>
                <a:ea typeface="华文细黑" pitchFamily="2" charset="-122"/>
                <a:cs typeface="Arial" charset="0"/>
              </a:rPr>
              <a:t>调制效率的最大值仅为</a:t>
            </a:r>
            <a:r>
              <a:rPr lang="en-US" altLang="zh-CN" sz="2400">
                <a:solidFill>
                  <a:srgbClr val="FF0000"/>
                </a:solidFill>
                <a:latin typeface="Arial" charset="0"/>
                <a:ea typeface="华文细黑" pitchFamily="2" charset="-122"/>
                <a:cs typeface="Arial" charset="0"/>
              </a:rPr>
              <a:t>1/3</a:t>
            </a:r>
            <a:r>
              <a:rPr lang="zh-CN" altLang="en-US" sz="2400">
                <a:latin typeface="Arial" charset="0"/>
                <a:ea typeface="华文细黑" pitchFamily="2" charset="-122"/>
                <a:cs typeface="Arial" charset="0"/>
              </a:rPr>
              <a:t>，</a:t>
            </a:r>
            <a:endParaRPr lang="en-US" altLang="zh-CN" sz="2400">
              <a:latin typeface="Arial" charset="0"/>
              <a:ea typeface="华文细黑" pitchFamily="2" charset="-122"/>
              <a:cs typeface="Arial" charset="0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zh-CN" altLang="en-US" sz="2400">
                <a:latin typeface="Arial" charset="0"/>
                <a:ea typeface="华文细黑" pitchFamily="2" charset="-122"/>
                <a:cs typeface="Arial" charset="0"/>
              </a:rPr>
              <a:t>           可见，</a:t>
            </a:r>
            <a:r>
              <a:rPr lang="en-US" altLang="zh-CN" sz="2400">
                <a:solidFill>
                  <a:srgbClr val="FF0000"/>
                </a:solidFill>
                <a:latin typeface="Arial" charset="0"/>
                <a:ea typeface="华文细黑" pitchFamily="2" charset="-122"/>
                <a:cs typeface="Arial" charset="0"/>
              </a:rPr>
              <a:t>AM</a:t>
            </a:r>
            <a:r>
              <a:rPr lang="zh-CN" altLang="en-US" sz="2400">
                <a:solidFill>
                  <a:srgbClr val="FF0000"/>
                </a:solidFill>
                <a:latin typeface="Arial" charset="0"/>
                <a:ea typeface="华文细黑" pitchFamily="2" charset="-122"/>
                <a:cs typeface="Arial" charset="0"/>
              </a:rPr>
              <a:t>的功率利用率很低</a:t>
            </a:r>
            <a:r>
              <a:rPr lang="zh-CN" altLang="en-US" sz="2400">
                <a:latin typeface="Arial" charset="0"/>
                <a:ea typeface="华文细黑" pitchFamily="2" charset="-122"/>
                <a:cs typeface="Arial" charset="0"/>
              </a:rPr>
              <a:t>。</a:t>
            </a: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5905500" y="479425"/>
            <a:ext cx="297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sz="2400">
                <a:solidFill>
                  <a:srgbClr val="555555"/>
                </a:solidFill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高调幅度的重要性！</a:t>
            </a:r>
          </a:p>
        </p:txBody>
      </p:sp>
      <p:sp>
        <p:nvSpPr>
          <p:cNvPr id="16398" name="Rectangle 15"/>
          <p:cNvSpPr>
            <a:spLocks noChangeArrowheads="1"/>
          </p:cNvSpPr>
          <p:nvPr/>
        </p:nvSpPr>
        <p:spPr bwMode="auto">
          <a:xfrm>
            <a:off x="476250" y="368300"/>
            <a:ext cx="1574800" cy="539750"/>
          </a:xfrm>
          <a:prstGeom prst="rect">
            <a:avLst/>
          </a:prstGeom>
          <a:solidFill>
            <a:srgbClr val="E8E8E8"/>
          </a:solidFill>
          <a:ln w="9525" algn="ctr">
            <a:solidFill>
              <a:srgbClr val="7575D1"/>
            </a:solidFill>
            <a:miter lim="800000"/>
            <a:headEnd/>
            <a:tailEnd/>
          </a:ln>
          <a:effectLst>
            <a:outerShdw dist="38100" dir="18900000" algn="bl" rotWithShape="0">
              <a:srgbClr val="000000">
                <a:alpha val="39998"/>
              </a:srgbClr>
            </a:outerShdw>
          </a:effectLst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调制效率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6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6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64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BC50EEC-B05C-469F-B131-D7176D8B1C4B}" type="slidenum">
              <a:rPr lang="en-US" altLang="zh-CN" smtClean="0"/>
              <a:pPr eaLnBrk="1" hangingPunct="1"/>
              <a:t>16</a:t>
            </a:fld>
            <a:endParaRPr lang="en-US" altLang="zh-CN"/>
          </a:p>
        </p:txBody>
      </p:sp>
      <p:sp>
        <p:nvSpPr>
          <p:cNvPr id="19" name="圆角矩形 18"/>
          <p:cNvSpPr/>
          <p:nvPr/>
        </p:nvSpPr>
        <p:spPr>
          <a:xfrm>
            <a:off x="882650" y="4064000"/>
            <a:ext cx="4889500" cy="622300"/>
          </a:xfrm>
          <a:prstGeom prst="round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17412" name="Object 7"/>
          <p:cNvGraphicFramePr>
            <a:graphicFrameLocks noChangeAspect="1"/>
          </p:cNvGraphicFramePr>
          <p:nvPr/>
        </p:nvGraphicFramePr>
        <p:xfrm>
          <a:off x="615950" y="2549525"/>
          <a:ext cx="454025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name="Equation" r:id="rId3" imgW="2032000" imgH="533400" progId="Equation.DSMT4">
                  <p:embed/>
                </p:oleObj>
              </mc:Choice>
              <mc:Fallback>
                <p:oleObj name="Equation" r:id="rId3" imgW="2032000" imgH="533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" y="2549525"/>
                        <a:ext cx="4540250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9"/>
          <p:cNvGraphicFramePr>
            <a:graphicFrameLocks noChangeAspect="1"/>
          </p:cNvGraphicFramePr>
          <p:nvPr/>
        </p:nvGraphicFramePr>
        <p:xfrm>
          <a:off x="615950" y="5029200"/>
          <a:ext cx="800100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" name="Equation" r:id="rId5" imgW="4356100" imgH="393700" progId="Equation.DSMT4">
                  <p:embed/>
                </p:oleObj>
              </mc:Choice>
              <mc:Fallback>
                <p:oleObj name="Equation" r:id="rId5" imgW="4356100" imgH="3937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" y="5029200"/>
                        <a:ext cx="800100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17415" name="Object 4"/>
          <p:cNvGraphicFramePr>
            <a:graphicFrameLocks noChangeAspect="1"/>
          </p:cNvGraphicFramePr>
          <p:nvPr/>
        </p:nvGraphicFramePr>
        <p:xfrm>
          <a:off x="5283200" y="2273300"/>
          <a:ext cx="3467100" cy="150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" name="Visio" r:id="rId7" imgW="957601" imgH="422875" progId="Visio.Drawing.11">
                  <p:embed/>
                </p:oleObj>
              </mc:Choice>
              <mc:Fallback>
                <p:oleObj name="Visio" r:id="rId7" imgW="957601" imgH="42287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3200" y="2273300"/>
                        <a:ext cx="3467100" cy="150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6" name="Object 6"/>
          <p:cNvGraphicFramePr>
            <a:graphicFrameLocks noChangeAspect="1"/>
          </p:cNvGraphicFramePr>
          <p:nvPr/>
        </p:nvGraphicFramePr>
        <p:xfrm>
          <a:off x="1993900" y="4051300"/>
          <a:ext cx="3554413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" name="Equation" r:id="rId9" imgW="1587500" imgH="292100" progId="Equation.DSMT4">
                  <p:embed/>
                </p:oleObj>
              </mc:Choice>
              <mc:Fallback>
                <p:oleObj name="Equation" r:id="rId9" imgW="1587500" imgH="292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4051300"/>
                        <a:ext cx="3554413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927100" y="4140200"/>
            <a:ext cx="10668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zh-CN" altLang="en-US" sz="2400" kern="0" dirty="0">
                <a:latin typeface="黑体" pitchFamily="2" charset="-122"/>
                <a:ea typeface="黑体" pitchFamily="2" charset="-122"/>
              </a:rPr>
              <a:t>条件：</a:t>
            </a:r>
            <a:endParaRPr lang="en-US" altLang="zh-CN" sz="2400" kern="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6146800" y="2528888"/>
            <a:ext cx="622300" cy="1155700"/>
          </a:xfrm>
          <a:prstGeom prst="rect">
            <a:avLst/>
          </a:prstGeom>
          <a:solidFill>
            <a:srgbClr val="F2F2F2">
              <a:alpha val="6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2054225" y="2619375"/>
            <a:ext cx="311150" cy="444500"/>
          </a:xfrm>
          <a:prstGeom prst="rect">
            <a:avLst/>
          </a:prstGeom>
          <a:solidFill>
            <a:srgbClr val="F2F2F2">
              <a:alpha val="600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1889125" y="3251200"/>
            <a:ext cx="1289050" cy="444500"/>
          </a:xfrm>
          <a:prstGeom prst="rect">
            <a:avLst/>
          </a:prstGeom>
          <a:solidFill>
            <a:srgbClr val="F2F2F2">
              <a:alpha val="6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1860550" y="5118100"/>
            <a:ext cx="3244850" cy="711200"/>
          </a:xfrm>
          <a:prstGeom prst="rect">
            <a:avLst/>
          </a:prstGeom>
          <a:solidFill>
            <a:srgbClr val="F2F2F2">
              <a:alpha val="6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3282950" y="4140200"/>
            <a:ext cx="2266950" cy="533400"/>
          </a:xfrm>
          <a:prstGeom prst="rect">
            <a:avLst/>
          </a:prstGeom>
          <a:solidFill>
            <a:srgbClr val="F2F2F2">
              <a:alpha val="6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2349500" y="1384300"/>
            <a:ext cx="3067050" cy="488950"/>
          </a:xfrm>
          <a:prstGeom prst="rect">
            <a:avLst/>
          </a:prstGeom>
          <a:noFill/>
          <a:ln w="38100" cmpd="dbl">
            <a:solidFill>
              <a:srgbClr val="6666FF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zh-CN" altLang="en-US" sz="2400" kern="0" dirty="0">
                <a:latin typeface="黑体" pitchFamily="2" charset="-122"/>
                <a:ea typeface="黑体" pitchFamily="2" charset="-122"/>
              </a:rPr>
              <a:t>如何提高调制效率？</a:t>
            </a:r>
            <a:endParaRPr lang="en-US" altLang="zh-CN" sz="2400" kern="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67363" y="1411288"/>
            <a:ext cx="2338387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en-US" altLang="zh-CN" sz="240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——</a:t>
            </a:r>
            <a:r>
              <a:rPr lang="zh-CN" altLang="en-US" sz="240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抑制载波！</a:t>
            </a:r>
            <a:endParaRPr lang="en-US" altLang="zh-CN" sz="2400" kern="0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" name="云形标注 26"/>
          <p:cNvSpPr/>
          <p:nvPr/>
        </p:nvSpPr>
        <p:spPr>
          <a:xfrm>
            <a:off x="-95250" y="361950"/>
            <a:ext cx="1955800" cy="1143000"/>
          </a:xfrm>
          <a:prstGeom prst="cloudCallout">
            <a:avLst>
              <a:gd name="adj1" fmla="val 61240"/>
              <a:gd name="adj2" fmla="val 51251"/>
            </a:avLst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Q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  <a:sym typeface="Symbol"/>
              </a:rPr>
              <a:t>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A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  <p:bldP spid="23" grpId="0" animBg="1"/>
      <p:bldP spid="24" grpId="0" animBg="1"/>
      <p:bldP spid="25" grpId="0" animBg="1"/>
      <p:bldP spid="20" grpId="0" animBg="1"/>
      <p:bldP spid="26" grpId="0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E774214-66E1-4A83-8CD4-2F1D63B81B03}" type="slidenum">
              <a:rPr lang="en-US" altLang="zh-CN" smtClean="0"/>
              <a:pPr eaLnBrk="1" hangingPunct="1"/>
              <a:t>17</a:t>
            </a:fld>
            <a:endParaRPr lang="en-US" altLang="zh-CN"/>
          </a:p>
        </p:txBody>
      </p:sp>
      <p:sp>
        <p:nvSpPr>
          <p:cNvPr id="19" name="圆角矩形 18"/>
          <p:cNvSpPr/>
          <p:nvPr/>
        </p:nvSpPr>
        <p:spPr>
          <a:xfrm>
            <a:off x="1371600" y="3695700"/>
            <a:ext cx="2711450" cy="622300"/>
          </a:xfrm>
          <a:prstGeom prst="round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-6350" y="503238"/>
            <a:ext cx="5748338" cy="60325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None/>
            </a:pPr>
            <a:r>
              <a:rPr lang="en-US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§</a:t>
            </a:r>
            <a:r>
              <a:rPr lang="en-US" altLang="zh-CN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5.1.2   </a:t>
            </a:r>
            <a:r>
              <a:rPr lang="zh-CN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双边带调制（</a:t>
            </a:r>
            <a:r>
              <a:rPr lang="en-US" altLang="zh-CN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DSB-SC</a:t>
            </a:r>
            <a:r>
              <a:rPr lang="zh-CN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）</a:t>
            </a:r>
          </a:p>
        </p:txBody>
      </p:sp>
      <p:graphicFrame>
        <p:nvGraphicFramePr>
          <p:cNvPr id="18437" name="Object 7"/>
          <p:cNvGraphicFramePr>
            <a:graphicFrameLocks noChangeAspect="1"/>
          </p:cNvGraphicFramePr>
          <p:nvPr/>
        </p:nvGraphicFramePr>
        <p:xfrm>
          <a:off x="1016000" y="2540000"/>
          <a:ext cx="3335338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6" name="Equation" r:id="rId3" imgW="1358310" imgH="253890" progId="Equation.DSMT4">
                  <p:embed/>
                </p:oleObj>
              </mc:Choice>
              <mc:Fallback>
                <p:oleObj name="Equation" r:id="rId3" imgW="1358310" imgH="25389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0" y="2540000"/>
                        <a:ext cx="3335338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8" name="Object 9"/>
          <p:cNvGraphicFramePr>
            <a:graphicFrameLocks noChangeAspect="1"/>
          </p:cNvGraphicFramePr>
          <p:nvPr/>
        </p:nvGraphicFramePr>
        <p:xfrm>
          <a:off x="1016000" y="4851400"/>
          <a:ext cx="528955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7" name="Equation" r:id="rId5" imgW="2463800" imgH="393700" progId="Equation.DSMT4">
                  <p:embed/>
                </p:oleObj>
              </mc:Choice>
              <mc:Fallback>
                <p:oleObj name="Equation" r:id="rId5" imgW="2463800" imgH="3937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0" y="4851400"/>
                        <a:ext cx="5289550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18440" name="Object 4"/>
          <p:cNvGraphicFramePr>
            <a:graphicFrameLocks noChangeAspect="1"/>
          </p:cNvGraphicFramePr>
          <p:nvPr/>
        </p:nvGraphicFramePr>
        <p:xfrm>
          <a:off x="5016500" y="2273300"/>
          <a:ext cx="3790950" cy="164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" name="Visio" r:id="rId7" imgW="957601" imgH="422875" progId="Visio.Drawing.11">
                  <p:embed/>
                </p:oleObj>
              </mc:Choice>
              <mc:Fallback>
                <p:oleObj name="Visio" r:id="rId7" imgW="957601" imgH="42287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0" y="2273300"/>
                        <a:ext cx="3790950" cy="164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1" name="Object 6"/>
          <p:cNvGraphicFramePr>
            <a:graphicFrameLocks noChangeAspect="1"/>
          </p:cNvGraphicFramePr>
          <p:nvPr/>
        </p:nvGraphicFramePr>
        <p:xfrm>
          <a:off x="2540000" y="3697288"/>
          <a:ext cx="1365250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9" name="Equation" r:id="rId9" imgW="609600" imgH="279400" progId="Equation.DSMT4">
                  <p:embed/>
                </p:oleObj>
              </mc:Choice>
              <mc:Fallback>
                <p:oleObj name="Equation" r:id="rId9" imgW="609600" imgH="279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0" y="3697288"/>
                        <a:ext cx="1365250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460500" y="3771900"/>
            <a:ext cx="10668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zh-CN" altLang="en-US" sz="2400" kern="0" dirty="0">
                <a:latin typeface="黑体" pitchFamily="2" charset="-122"/>
                <a:ea typeface="黑体" pitchFamily="2" charset="-122"/>
              </a:rPr>
              <a:t>条件：</a:t>
            </a:r>
            <a:endParaRPr lang="en-US" altLang="zh-CN" sz="2400" kern="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704850" y="1739900"/>
            <a:ext cx="2489200" cy="4889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dirty="0">
                <a:latin typeface="Arial" pitchFamily="34" charset="0"/>
                <a:ea typeface="黑体" pitchFamily="2" charset="-122"/>
                <a:cs typeface="Arial" pitchFamily="34" charset="0"/>
              </a:rPr>
              <a:t>DSB</a:t>
            </a:r>
            <a:r>
              <a:rPr lang="zh-CN" altLang="en-US" sz="2800" b="1" dirty="0">
                <a:latin typeface="Arial" pitchFamily="34" charset="0"/>
                <a:ea typeface="黑体" pitchFamily="2" charset="-122"/>
                <a:cs typeface="Arial" pitchFamily="34" charset="0"/>
              </a:rPr>
              <a:t>表达式</a:t>
            </a:r>
            <a:endParaRPr lang="en-US" altLang="zh-CN" sz="2800" kern="0" dirty="0">
              <a:latin typeface="Arial" pitchFamily="34" charset="0"/>
              <a:ea typeface="黑体" pitchFamily="2" charset="-122"/>
              <a:cs typeface="Arial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105400" y="1695450"/>
            <a:ext cx="2355850" cy="4889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dirty="0">
                <a:latin typeface="Arial" pitchFamily="34" charset="0"/>
                <a:ea typeface="黑体" pitchFamily="2" charset="-122"/>
                <a:cs typeface="Arial" pitchFamily="34" charset="0"/>
              </a:rPr>
              <a:t>DSB</a:t>
            </a:r>
            <a:r>
              <a:rPr lang="zh-CN" altLang="en-US" sz="2800" b="1" dirty="0">
                <a:latin typeface="Arial" pitchFamily="34" charset="0"/>
                <a:ea typeface="黑体" pitchFamily="2" charset="-122"/>
                <a:cs typeface="Arial" pitchFamily="34" charset="0"/>
              </a:rPr>
              <a:t>调制器</a:t>
            </a:r>
            <a:endParaRPr lang="en-US" altLang="zh-CN" sz="2800" kern="0" dirty="0">
              <a:latin typeface="Arial" pitchFamily="34" charset="0"/>
              <a:ea typeface="黑体" pitchFamily="2" charset="-122"/>
              <a:cs typeface="Arial" pitchFamily="34" charset="0"/>
            </a:endParaRPr>
          </a:p>
        </p:txBody>
      </p:sp>
      <p:sp>
        <p:nvSpPr>
          <p:cNvPr id="18446" name="矩形 12"/>
          <p:cNvSpPr>
            <a:spLocks noChangeArrowheads="1"/>
          </p:cNvSpPr>
          <p:nvPr/>
        </p:nvSpPr>
        <p:spPr bwMode="auto">
          <a:xfrm>
            <a:off x="3627438" y="1133475"/>
            <a:ext cx="4083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double-sideband suppressed carrier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DEE3A19-2F81-4515-A780-93BD345171A2}" type="slidenum">
              <a:rPr lang="en-US" altLang="zh-CN" smtClean="0"/>
              <a:pPr eaLnBrk="1" hangingPunct="1"/>
              <a:t>18</a:t>
            </a:fld>
            <a:endParaRPr lang="en-US" altLang="zh-CN"/>
          </a:p>
        </p:txBody>
      </p:sp>
      <p:sp>
        <p:nvSpPr>
          <p:cNvPr id="1280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19460" name="Object 2"/>
          <p:cNvGraphicFramePr>
            <a:graphicFrameLocks noChangeAspect="1"/>
          </p:cNvGraphicFramePr>
          <p:nvPr/>
        </p:nvGraphicFramePr>
        <p:xfrm>
          <a:off x="538163" y="1268413"/>
          <a:ext cx="8134350" cy="501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3" name="Visio" r:id="rId3" imgW="6375923" imgH="3924605" progId="Visio.Drawing.11">
                  <p:embed/>
                </p:oleObj>
              </mc:Choice>
              <mc:Fallback>
                <p:oleObj name="Visio" r:id="rId3" imgW="6375923" imgH="3924605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3" y="1268413"/>
                        <a:ext cx="8134350" cy="5014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31800" y="414338"/>
            <a:ext cx="3244850" cy="4889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C00000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CN" sz="2800" dirty="0">
                <a:latin typeface="Arial" pitchFamily="34" charset="0"/>
                <a:ea typeface="黑体" pitchFamily="2" charset="-122"/>
                <a:cs typeface="Arial" pitchFamily="34" charset="0"/>
              </a:rPr>
              <a:t>DSB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波形和频谱</a:t>
            </a:r>
            <a:endParaRPr lang="en-US" altLang="zh-CN" sz="2800" kern="0" dirty="0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408578" name="Object 3"/>
          <p:cNvGraphicFramePr>
            <a:graphicFrameLocks noChangeAspect="1"/>
          </p:cNvGraphicFramePr>
          <p:nvPr/>
        </p:nvGraphicFramePr>
        <p:xfrm>
          <a:off x="1092200" y="1838325"/>
          <a:ext cx="1979613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4" name="Visio" r:id="rId5" imgW="1549582" imgH="685659" progId="Visio.Drawing.11">
                  <p:embed/>
                </p:oleObj>
              </mc:Choice>
              <mc:Fallback>
                <p:oleObj name="Visio" r:id="rId5" imgW="1549582" imgH="685659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1838325"/>
                        <a:ext cx="1979613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接连接符 14"/>
          <p:cNvCxnSpPr/>
          <p:nvPr/>
        </p:nvCxnSpPr>
        <p:spPr>
          <a:xfrm>
            <a:off x="7056438" y="5721350"/>
            <a:ext cx="1244600" cy="1588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303963" y="2549525"/>
            <a:ext cx="622300" cy="1588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8584" name="Object 8"/>
          <p:cNvGraphicFramePr>
            <a:graphicFrameLocks noChangeAspect="1"/>
          </p:cNvGraphicFramePr>
          <p:nvPr/>
        </p:nvGraphicFramePr>
        <p:xfrm>
          <a:off x="1160463" y="4787900"/>
          <a:ext cx="191135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5" name="Visio" r:id="rId7" imgW="1530413" imgH="477176" progId="Visio.Drawing.11">
                  <p:embed/>
                </p:oleObj>
              </mc:Choice>
              <mc:Fallback>
                <p:oleObj name="Visio" r:id="rId7" imgW="1530413" imgH="477176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0463" y="4787900"/>
                        <a:ext cx="1911350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08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08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38C28FA-5DA6-45EC-968C-10B83E2B85E5}" type="slidenum">
              <a:rPr lang="en-US" altLang="zh-CN" smtClean="0"/>
              <a:pPr eaLnBrk="1" hangingPunct="1"/>
              <a:t>19</a:t>
            </a:fld>
            <a:endParaRPr lang="en-US" altLang="zh-CN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41313" y="368300"/>
            <a:ext cx="3111500" cy="4889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dirty="0">
                <a:latin typeface="Arial" pitchFamily="34" charset="0"/>
                <a:ea typeface="黑体" pitchFamily="2" charset="-122"/>
                <a:cs typeface="Arial" pitchFamily="34" charset="0"/>
              </a:rPr>
              <a:t>DSB</a:t>
            </a:r>
            <a:r>
              <a:rPr lang="zh-CN" altLang="en-US" sz="2800" b="1" dirty="0">
                <a:latin typeface="Arial" pitchFamily="34" charset="0"/>
                <a:ea typeface="黑体" pitchFamily="2" charset="-122"/>
                <a:cs typeface="Arial" pitchFamily="34" charset="0"/>
              </a:rPr>
              <a:t>信号的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特点</a:t>
            </a:r>
            <a:endParaRPr lang="en-US" altLang="zh-CN" sz="2800" b="1" kern="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22288" y="1358900"/>
            <a:ext cx="7956550" cy="42227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 cap="flat">
            <a:noFill/>
            <a:prstDash val="lg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>
                <a:latin typeface="Times New Roman" pitchFamily="18" charset="0"/>
                <a:ea typeface="华文细黑" pitchFamily="2" charset="-122"/>
                <a:cs typeface="Arial" charset="0"/>
              </a:rPr>
              <a:t>包络</a:t>
            </a:r>
            <a:r>
              <a:rPr lang="zh-CN" altLang="en-US" sz="2400">
                <a:solidFill>
                  <a:srgbClr val="990099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不再</a:t>
            </a:r>
            <a:r>
              <a:rPr lang="zh-CN" altLang="en-US" sz="2400">
                <a:latin typeface="Times New Roman" pitchFamily="18" charset="0"/>
                <a:ea typeface="华文细黑" pitchFamily="2" charset="-122"/>
                <a:cs typeface="Arial" charset="0"/>
              </a:rPr>
              <a:t>与</a:t>
            </a:r>
            <a:r>
              <a:rPr lang="en-US" altLang="zh-CN" sz="2400" i="1">
                <a:latin typeface="Times New Roman" pitchFamily="18" charset="0"/>
                <a:ea typeface="华文细黑" pitchFamily="2" charset="-122"/>
                <a:cs typeface="Arial" charset="0"/>
              </a:rPr>
              <a:t>m</a:t>
            </a:r>
            <a:r>
              <a:rPr lang="en-US" altLang="zh-CN" sz="2400">
                <a:latin typeface="Times New Roman" pitchFamily="18" charset="0"/>
                <a:ea typeface="华文细黑" pitchFamily="2" charset="-122"/>
                <a:cs typeface="Arial" charset="0"/>
              </a:rPr>
              <a:t>(</a:t>
            </a:r>
            <a:r>
              <a:rPr lang="en-US" altLang="zh-CN" sz="2400" i="1">
                <a:latin typeface="Times New Roman" pitchFamily="18" charset="0"/>
                <a:ea typeface="华文细黑" pitchFamily="2" charset="-122"/>
                <a:cs typeface="Arial" charset="0"/>
              </a:rPr>
              <a:t>t</a:t>
            </a:r>
            <a:r>
              <a:rPr lang="en-US" altLang="zh-CN" sz="2400">
                <a:latin typeface="Times New Roman" pitchFamily="18" charset="0"/>
                <a:ea typeface="华文细黑" pitchFamily="2" charset="-122"/>
                <a:cs typeface="Arial" charset="0"/>
              </a:rPr>
              <a:t>)</a:t>
            </a:r>
            <a:r>
              <a:rPr lang="zh-CN" altLang="en-US" sz="2400">
                <a:latin typeface="Times New Roman" pitchFamily="18" charset="0"/>
                <a:ea typeface="华文细黑" pitchFamily="2" charset="-122"/>
                <a:cs typeface="Arial" charset="0"/>
              </a:rPr>
              <a:t>成正比；当</a:t>
            </a:r>
            <a:r>
              <a:rPr lang="en-US" altLang="zh-CN" sz="2400" i="1">
                <a:latin typeface="Times New Roman" pitchFamily="18" charset="0"/>
                <a:ea typeface="华文细黑" pitchFamily="2" charset="-122"/>
                <a:cs typeface="Arial" charset="0"/>
              </a:rPr>
              <a:t>m</a:t>
            </a:r>
            <a:r>
              <a:rPr lang="en-US" altLang="zh-CN" sz="2400">
                <a:latin typeface="Times New Roman" pitchFamily="18" charset="0"/>
                <a:ea typeface="华文细黑" pitchFamily="2" charset="-122"/>
                <a:cs typeface="Arial" charset="0"/>
              </a:rPr>
              <a:t>(</a:t>
            </a:r>
            <a:r>
              <a:rPr lang="en-US" altLang="zh-CN" sz="2400" i="1">
                <a:latin typeface="Times New Roman" pitchFamily="18" charset="0"/>
                <a:ea typeface="华文细黑" pitchFamily="2" charset="-122"/>
                <a:cs typeface="Arial" charset="0"/>
              </a:rPr>
              <a:t>t</a:t>
            </a:r>
            <a:r>
              <a:rPr lang="en-US" altLang="zh-CN" sz="2400">
                <a:latin typeface="Times New Roman" pitchFamily="18" charset="0"/>
                <a:ea typeface="华文细黑" pitchFamily="2" charset="-122"/>
                <a:cs typeface="Arial" charset="0"/>
              </a:rPr>
              <a:t>)</a:t>
            </a:r>
            <a:r>
              <a:rPr lang="zh-CN" altLang="en-US" sz="2400">
                <a:latin typeface="Times New Roman" pitchFamily="18" charset="0"/>
                <a:ea typeface="华文细黑" pitchFamily="2" charset="-122"/>
                <a:cs typeface="Arial" charset="0"/>
              </a:rPr>
              <a:t>改变符号时载波相位反转，故</a:t>
            </a:r>
            <a:r>
              <a:rPr lang="zh-CN" altLang="en-US" sz="2400">
                <a:solidFill>
                  <a:srgbClr val="990099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不能</a:t>
            </a:r>
            <a:r>
              <a:rPr lang="zh-CN" altLang="en-US" sz="2400">
                <a:latin typeface="Times New Roman" pitchFamily="18" charset="0"/>
                <a:ea typeface="华文细黑" pitchFamily="2" charset="-122"/>
                <a:cs typeface="Arial" charset="0"/>
              </a:rPr>
              <a:t>采用包络检波，需相干解调。</a:t>
            </a:r>
            <a:r>
              <a:rPr lang="zh-CN" altLang="en-US" sz="2400" b="1">
                <a:latin typeface="Times New Roman" pitchFamily="18" charset="0"/>
                <a:ea typeface="华文细黑" pitchFamily="2" charset="-122"/>
                <a:cs typeface="Arial" charset="0"/>
              </a:rPr>
              <a:t> </a:t>
            </a:r>
            <a:endParaRPr lang="zh-CN" altLang="en-US" sz="2400">
              <a:latin typeface="Times New Roman" pitchFamily="18" charset="0"/>
              <a:ea typeface="华文细黑" pitchFamily="2" charset="-122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>
                <a:solidFill>
                  <a:srgbClr val="990099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无</a:t>
            </a:r>
            <a:r>
              <a:rPr lang="zh-CN" altLang="en-US" sz="2400">
                <a:latin typeface="Times New Roman" pitchFamily="18" charset="0"/>
                <a:ea typeface="华文细黑" pitchFamily="2" charset="-122"/>
                <a:cs typeface="Arial" charset="0"/>
              </a:rPr>
              <a:t>载频分量，只有  上、下 边带。</a:t>
            </a:r>
            <a:endParaRPr lang="en-US" altLang="zh-CN" sz="2400">
              <a:latin typeface="Times New Roman" pitchFamily="18" charset="0"/>
              <a:ea typeface="华文细黑" pitchFamily="2" charset="-122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>
                <a:latin typeface="Times New Roman" pitchFamily="18" charset="0"/>
                <a:ea typeface="华文细黑" pitchFamily="2" charset="-122"/>
                <a:cs typeface="Arial" charset="0"/>
              </a:rPr>
              <a:t>带宽与</a:t>
            </a:r>
            <a:r>
              <a:rPr lang="en-US" altLang="zh-CN" sz="2400">
                <a:latin typeface="Times New Roman" pitchFamily="18" charset="0"/>
                <a:ea typeface="华文细黑" pitchFamily="2" charset="-122"/>
                <a:cs typeface="Arial" charset="0"/>
              </a:rPr>
              <a:t>AM</a:t>
            </a:r>
            <a:r>
              <a:rPr lang="zh-CN" altLang="en-US" sz="2400">
                <a:latin typeface="Times New Roman" pitchFamily="18" charset="0"/>
                <a:ea typeface="华文细黑" pitchFamily="2" charset="-122"/>
                <a:cs typeface="Arial" charset="0"/>
              </a:rPr>
              <a:t>的相同：                           </a:t>
            </a:r>
            <a:endParaRPr lang="en-US" altLang="zh-CN" sz="2400">
              <a:latin typeface="Times New Roman" pitchFamily="18" charset="0"/>
              <a:ea typeface="华文细黑" pitchFamily="2" charset="-122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>
                <a:latin typeface="Times New Roman" pitchFamily="18" charset="0"/>
                <a:ea typeface="华文细黑" pitchFamily="2" charset="-122"/>
                <a:cs typeface="Arial" charset="0"/>
              </a:rPr>
              <a:t>调制效率</a:t>
            </a:r>
            <a:r>
              <a:rPr lang="en-US" altLang="zh-CN" sz="2400">
                <a:latin typeface="Times New Roman" pitchFamily="18" charset="0"/>
                <a:ea typeface="华文细黑" pitchFamily="2" charset="-122"/>
                <a:cs typeface="Arial" charset="0"/>
              </a:rPr>
              <a:t>100</a:t>
            </a:r>
            <a:r>
              <a:rPr lang="en-US" altLang="zh-CN" sz="2400"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</a:t>
            </a:r>
            <a:r>
              <a:rPr lang="zh-CN" altLang="en-US" sz="2400"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，即功率利用率高。</a:t>
            </a:r>
            <a:endParaRPr lang="en-US" altLang="zh-CN" sz="2400">
              <a:latin typeface="Times New Roman" pitchFamily="18" charset="0"/>
              <a:ea typeface="华文细黑" pitchFamily="2" charset="-122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>
                <a:latin typeface="Times New Roman" pitchFamily="18" charset="0"/>
                <a:ea typeface="华文细黑" pitchFamily="2" charset="-122"/>
                <a:cs typeface="Arial" charset="0"/>
              </a:rPr>
              <a:t>主要用作</a:t>
            </a:r>
            <a:r>
              <a:rPr lang="en-US" altLang="zh-CN" sz="2400">
                <a:latin typeface="Times New Roman" pitchFamily="18" charset="0"/>
                <a:ea typeface="华文细黑" pitchFamily="2" charset="-122"/>
                <a:cs typeface="Arial" charset="0"/>
              </a:rPr>
              <a:t>SSB</a:t>
            </a:r>
            <a:r>
              <a:rPr lang="zh-CN" altLang="en-US" sz="2400">
                <a:latin typeface="Times New Roman" pitchFamily="18" charset="0"/>
                <a:ea typeface="华文细黑" pitchFamily="2" charset="-122"/>
                <a:cs typeface="Arial" charset="0"/>
              </a:rPr>
              <a:t>、</a:t>
            </a:r>
            <a:r>
              <a:rPr lang="en-US" altLang="zh-CN" sz="2400">
                <a:latin typeface="Times New Roman" pitchFamily="18" charset="0"/>
                <a:ea typeface="华文细黑" pitchFamily="2" charset="-122"/>
                <a:cs typeface="Arial" charset="0"/>
              </a:rPr>
              <a:t>VSB</a:t>
            </a:r>
            <a:r>
              <a:rPr lang="zh-CN" altLang="en-US" sz="2400">
                <a:latin typeface="Times New Roman" pitchFamily="18" charset="0"/>
                <a:ea typeface="华文细黑" pitchFamily="2" charset="-122"/>
                <a:cs typeface="Arial" charset="0"/>
              </a:rPr>
              <a:t>的技术基础，调频立体声中的差信号调制等。</a:t>
            </a:r>
            <a:endParaRPr lang="en-US" altLang="zh-CN" sz="2400">
              <a:latin typeface="Times New Roman" pitchFamily="18" charset="0"/>
              <a:ea typeface="华文细黑" pitchFamily="2" charset="-122"/>
              <a:cs typeface="Arial" charset="0"/>
            </a:endParaRPr>
          </a:p>
        </p:txBody>
      </p:sp>
      <p:graphicFrame>
        <p:nvGraphicFramePr>
          <p:cNvPr id="20485" name="Object 2"/>
          <p:cNvGraphicFramePr>
            <a:graphicFrameLocks noChangeAspect="1"/>
          </p:cNvGraphicFramePr>
          <p:nvPr/>
        </p:nvGraphicFramePr>
        <p:xfrm>
          <a:off x="3500438" y="3263900"/>
          <a:ext cx="2755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name="Equation" r:id="rId3" imgW="1117600" imgH="228600" progId="Equation.DSMT4">
                  <p:embed/>
                </p:oleObj>
              </mc:Choice>
              <mc:Fallback>
                <p:oleObj name="Equation" r:id="rId3" imgW="1117600" imgH="228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3263900"/>
                        <a:ext cx="2755900" cy="5842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椭圆形标注 12"/>
          <p:cNvSpPr>
            <a:spLocks noChangeArrowheads="1"/>
          </p:cNvSpPr>
          <p:nvPr/>
        </p:nvSpPr>
        <p:spPr bwMode="auto">
          <a:xfrm>
            <a:off x="3581400" y="2573338"/>
            <a:ext cx="1600200" cy="666750"/>
          </a:xfrm>
          <a:prstGeom prst="wedgeEllipseCallout">
            <a:avLst>
              <a:gd name="adj1" fmla="val 126389"/>
              <a:gd name="adj2" fmla="val -2620"/>
            </a:avLst>
          </a:prstGeom>
          <a:noFill/>
          <a:ln w="12700" algn="ctr">
            <a:solidFill>
              <a:srgbClr val="990099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0487" name="Freeform 10"/>
          <p:cNvSpPr>
            <a:spLocks/>
          </p:cNvSpPr>
          <p:nvPr/>
        </p:nvSpPr>
        <p:spPr bwMode="auto">
          <a:xfrm rot="20184868" flipV="1">
            <a:off x="666750" y="2930525"/>
            <a:ext cx="619125" cy="1198563"/>
          </a:xfrm>
          <a:custGeom>
            <a:avLst/>
            <a:gdLst>
              <a:gd name="T0" fmla="*/ 2147483647 w 1612"/>
              <a:gd name="T1" fmla="*/ 2147483647 h 1618"/>
              <a:gd name="T2" fmla="*/ 2147483647 w 1612"/>
              <a:gd name="T3" fmla="*/ 2147483647 h 1618"/>
              <a:gd name="T4" fmla="*/ 2147483647 w 1612"/>
              <a:gd name="T5" fmla="*/ 2147483647 h 1618"/>
              <a:gd name="T6" fmla="*/ 2147483647 w 1612"/>
              <a:gd name="T7" fmla="*/ 2147483647 h 1618"/>
              <a:gd name="T8" fmla="*/ 2147483647 w 1612"/>
              <a:gd name="T9" fmla="*/ 2147483647 h 1618"/>
              <a:gd name="T10" fmla="*/ 2147483647 w 1612"/>
              <a:gd name="T11" fmla="*/ 2147483647 h 1618"/>
              <a:gd name="T12" fmla="*/ 2147483647 w 1612"/>
              <a:gd name="T13" fmla="*/ 2147483647 h 1618"/>
              <a:gd name="T14" fmla="*/ 2147483647 w 1612"/>
              <a:gd name="T15" fmla="*/ 0 h 1618"/>
              <a:gd name="T16" fmla="*/ 2147483647 w 1612"/>
              <a:gd name="T17" fmla="*/ 2147483647 h 1618"/>
              <a:gd name="T18" fmla="*/ 2147483647 w 1612"/>
              <a:gd name="T19" fmla="*/ 2147483647 h 1618"/>
              <a:gd name="T20" fmla="*/ 2147483647 w 1612"/>
              <a:gd name="T21" fmla="*/ 2147483647 h 1618"/>
              <a:gd name="T22" fmla="*/ 2147483647 w 1612"/>
              <a:gd name="T23" fmla="*/ 2147483647 h 1618"/>
              <a:gd name="T24" fmla="*/ 2147483647 w 1612"/>
              <a:gd name="T25" fmla="*/ 2147483647 h 1618"/>
              <a:gd name="T26" fmla="*/ 2147483647 w 1612"/>
              <a:gd name="T27" fmla="*/ 2147483647 h 1618"/>
              <a:gd name="T28" fmla="*/ 2147483647 w 1612"/>
              <a:gd name="T29" fmla="*/ 2147483647 h 1618"/>
              <a:gd name="T30" fmla="*/ 2147483647 w 1612"/>
              <a:gd name="T31" fmla="*/ 2147483647 h 1618"/>
              <a:gd name="T32" fmla="*/ 2147483647 w 1612"/>
              <a:gd name="T33" fmla="*/ 2147483647 h 1618"/>
              <a:gd name="T34" fmla="*/ 2147483647 w 1612"/>
              <a:gd name="T35" fmla="*/ 2147483647 h 1618"/>
              <a:gd name="T36" fmla="*/ 2147483647 w 1612"/>
              <a:gd name="T37" fmla="*/ 2147483647 h 1618"/>
              <a:gd name="T38" fmla="*/ 2147483647 w 1612"/>
              <a:gd name="T39" fmla="*/ 2147483647 h 1618"/>
              <a:gd name="T40" fmla="*/ 2147483647 w 1612"/>
              <a:gd name="T41" fmla="*/ 2147483647 h 1618"/>
              <a:gd name="T42" fmla="*/ 2147483647 w 1612"/>
              <a:gd name="T43" fmla="*/ 2147483647 h 1618"/>
              <a:gd name="T44" fmla="*/ 2147483647 w 1612"/>
              <a:gd name="T45" fmla="*/ 2147483647 h 1618"/>
              <a:gd name="T46" fmla="*/ 2147483647 w 1612"/>
              <a:gd name="T47" fmla="*/ 2147483647 h 1618"/>
              <a:gd name="T48" fmla="*/ 2147483647 w 1612"/>
              <a:gd name="T49" fmla="*/ 2147483647 h 1618"/>
              <a:gd name="T50" fmla="*/ 2147483647 w 1612"/>
              <a:gd name="T51" fmla="*/ 2147483647 h 1618"/>
              <a:gd name="T52" fmla="*/ 2147483647 w 1612"/>
              <a:gd name="T53" fmla="*/ 2147483647 h 1618"/>
              <a:gd name="T54" fmla="*/ 2147483647 w 1612"/>
              <a:gd name="T55" fmla="*/ 2147483647 h 1618"/>
              <a:gd name="T56" fmla="*/ 2147483647 w 1612"/>
              <a:gd name="T57" fmla="*/ 2147483647 h 1618"/>
              <a:gd name="T58" fmla="*/ 2147483647 w 1612"/>
              <a:gd name="T59" fmla="*/ 2147483647 h 1618"/>
              <a:gd name="T60" fmla="*/ 2147483647 w 1612"/>
              <a:gd name="T61" fmla="*/ 2147483647 h 1618"/>
              <a:gd name="T62" fmla="*/ 2147483647 w 1612"/>
              <a:gd name="T63" fmla="*/ 2147483647 h 1618"/>
              <a:gd name="T64" fmla="*/ 2147483647 w 1612"/>
              <a:gd name="T65" fmla="*/ 2147483647 h 1618"/>
              <a:gd name="T66" fmla="*/ 2147483647 w 1612"/>
              <a:gd name="T67" fmla="*/ 2147483647 h 1618"/>
              <a:gd name="T68" fmla="*/ 2147483647 w 1612"/>
              <a:gd name="T69" fmla="*/ 2147483647 h 1618"/>
              <a:gd name="T70" fmla="*/ 2147483647 w 1612"/>
              <a:gd name="T71" fmla="*/ 2147483647 h 1618"/>
              <a:gd name="T72" fmla="*/ 2147483647 w 1612"/>
              <a:gd name="T73" fmla="*/ 2147483647 h 1618"/>
              <a:gd name="T74" fmla="*/ 2147483647 w 1612"/>
              <a:gd name="T75" fmla="*/ 2147483647 h 1618"/>
              <a:gd name="T76" fmla="*/ 2147483647 w 1612"/>
              <a:gd name="T77" fmla="*/ 2147483647 h 1618"/>
              <a:gd name="T78" fmla="*/ 2147483647 w 1612"/>
              <a:gd name="T79" fmla="*/ 2147483647 h 1618"/>
              <a:gd name="T80" fmla="*/ 2147483647 w 1612"/>
              <a:gd name="T81" fmla="*/ 2147483647 h 161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612"/>
              <a:gd name="T124" fmla="*/ 0 h 1618"/>
              <a:gd name="T125" fmla="*/ 1612 w 1612"/>
              <a:gd name="T126" fmla="*/ 1618 h 161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612" h="1618">
                <a:moveTo>
                  <a:pt x="464" y="966"/>
                </a:moveTo>
                <a:lnTo>
                  <a:pt x="464" y="966"/>
                </a:lnTo>
                <a:lnTo>
                  <a:pt x="418" y="892"/>
                </a:lnTo>
                <a:lnTo>
                  <a:pt x="378" y="822"/>
                </a:lnTo>
                <a:lnTo>
                  <a:pt x="342" y="754"/>
                </a:lnTo>
                <a:lnTo>
                  <a:pt x="310" y="690"/>
                </a:lnTo>
                <a:lnTo>
                  <a:pt x="280" y="630"/>
                </a:lnTo>
                <a:lnTo>
                  <a:pt x="256" y="572"/>
                </a:lnTo>
                <a:lnTo>
                  <a:pt x="234" y="520"/>
                </a:lnTo>
                <a:lnTo>
                  <a:pt x="214" y="472"/>
                </a:lnTo>
                <a:lnTo>
                  <a:pt x="184" y="390"/>
                </a:lnTo>
                <a:lnTo>
                  <a:pt x="166" y="328"/>
                </a:lnTo>
                <a:lnTo>
                  <a:pt x="156" y="290"/>
                </a:lnTo>
                <a:lnTo>
                  <a:pt x="152" y="276"/>
                </a:lnTo>
                <a:lnTo>
                  <a:pt x="244" y="300"/>
                </a:lnTo>
                <a:lnTo>
                  <a:pt x="34" y="0"/>
                </a:lnTo>
                <a:lnTo>
                  <a:pt x="0" y="396"/>
                </a:lnTo>
                <a:lnTo>
                  <a:pt x="82" y="294"/>
                </a:lnTo>
                <a:lnTo>
                  <a:pt x="86" y="308"/>
                </a:lnTo>
                <a:lnTo>
                  <a:pt x="98" y="350"/>
                </a:lnTo>
                <a:lnTo>
                  <a:pt x="120" y="414"/>
                </a:lnTo>
                <a:lnTo>
                  <a:pt x="152" y="500"/>
                </a:lnTo>
                <a:lnTo>
                  <a:pt x="174" y="550"/>
                </a:lnTo>
                <a:lnTo>
                  <a:pt x="200" y="604"/>
                </a:lnTo>
                <a:lnTo>
                  <a:pt x="228" y="662"/>
                </a:lnTo>
                <a:lnTo>
                  <a:pt x="260" y="722"/>
                </a:lnTo>
                <a:lnTo>
                  <a:pt x="296" y="788"/>
                </a:lnTo>
                <a:lnTo>
                  <a:pt x="336" y="856"/>
                </a:lnTo>
                <a:lnTo>
                  <a:pt x="382" y="926"/>
                </a:lnTo>
                <a:lnTo>
                  <a:pt x="430" y="998"/>
                </a:lnTo>
                <a:lnTo>
                  <a:pt x="472" y="1052"/>
                </a:lnTo>
                <a:lnTo>
                  <a:pt x="514" y="1104"/>
                </a:lnTo>
                <a:lnTo>
                  <a:pt x="558" y="1152"/>
                </a:lnTo>
                <a:lnTo>
                  <a:pt x="602" y="1196"/>
                </a:lnTo>
                <a:lnTo>
                  <a:pt x="650" y="1238"/>
                </a:lnTo>
                <a:lnTo>
                  <a:pt x="696" y="1278"/>
                </a:lnTo>
                <a:lnTo>
                  <a:pt x="744" y="1314"/>
                </a:lnTo>
                <a:lnTo>
                  <a:pt x="794" y="1348"/>
                </a:lnTo>
                <a:lnTo>
                  <a:pt x="842" y="1380"/>
                </a:lnTo>
                <a:lnTo>
                  <a:pt x="892" y="1408"/>
                </a:lnTo>
                <a:lnTo>
                  <a:pt x="942" y="1434"/>
                </a:lnTo>
                <a:lnTo>
                  <a:pt x="990" y="1458"/>
                </a:lnTo>
                <a:lnTo>
                  <a:pt x="1038" y="1480"/>
                </a:lnTo>
                <a:lnTo>
                  <a:pt x="1086" y="1500"/>
                </a:lnTo>
                <a:lnTo>
                  <a:pt x="1134" y="1518"/>
                </a:lnTo>
                <a:lnTo>
                  <a:pt x="1180" y="1534"/>
                </a:lnTo>
                <a:lnTo>
                  <a:pt x="1224" y="1548"/>
                </a:lnTo>
                <a:lnTo>
                  <a:pt x="1268" y="1560"/>
                </a:lnTo>
                <a:lnTo>
                  <a:pt x="1350" y="1580"/>
                </a:lnTo>
                <a:lnTo>
                  <a:pt x="1424" y="1596"/>
                </a:lnTo>
                <a:lnTo>
                  <a:pt x="1486" y="1606"/>
                </a:lnTo>
                <a:lnTo>
                  <a:pt x="1540" y="1612"/>
                </a:lnTo>
                <a:lnTo>
                  <a:pt x="1578" y="1616"/>
                </a:lnTo>
                <a:lnTo>
                  <a:pt x="1612" y="1618"/>
                </a:lnTo>
                <a:lnTo>
                  <a:pt x="1580" y="1616"/>
                </a:lnTo>
                <a:lnTo>
                  <a:pt x="1540" y="1612"/>
                </a:lnTo>
                <a:lnTo>
                  <a:pt x="1488" y="1606"/>
                </a:lnTo>
                <a:lnTo>
                  <a:pt x="1426" y="1594"/>
                </a:lnTo>
                <a:lnTo>
                  <a:pt x="1354" y="1578"/>
                </a:lnTo>
                <a:lnTo>
                  <a:pt x="1274" y="1558"/>
                </a:lnTo>
                <a:lnTo>
                  <a:pt x="1230" y="1544"/>
                </a:lnTo>
                <a:lnTo>
                  <a:pt x="1186" y="1530"/>
                </a:lnTo>
                <a:lnTo>
                  <a:pt x="1142" y="1512"/>
                </a:lnTo>
                <a:lnTo>
                  <a:pt x="1096" y="1494"/>
                </a:lnTo>
                <a:lnTo>
                  <a:pt x="1048" y="1474"/>
                </a:lnTo>
                <a:lnTo>
                  <a:pt x="1002" y="1450"/>
                </a:lnTo>
                <a:lnTo>
                  <a:pt x="954" y="1426"/>
                </a:lnTo>
                <a:lnTo>
                  <a:pt x="906" y="1398"/>
                </a:lnTo>
                <a:lnTo>
                  <a:pt x="858" y="1368"/>
                </a:lnTo>
                <a:lnTo>
                  <a:pt x="810" y="1336"/>
                </a:lnTo>
                <a:lnTo>
                  <a:pt x="764" y="1300"/>
                </a:lnTo>
                <a:lnTo>
                  <a:pt x="718" y="1262"/>
                </a:lnTo>
                <a:lnTo>
                  <a:pt x="672" y="1220"/>
                </a:lnTo>
                <a:lnTo>
                  <a:pt x="626" y="1176"/>
                </a:lnTo>
                <a:lnTo>
                  <a:pt x="584" y="1128"/>
                </a:lnTo>
                <a:lnTo>
                  <a:pt x="542" y="1078"/>
                </a:lnTo>
                <a:lnTo>
                  <a:pt x="502" y="1024"/>
                </a:lnTo>
                <a:lnTo>
                  <a:pt x="464" y="966"/>
                </a:lnTo>
                <a:close/>
              </a:path>
            </a:pathLst>
          </a:custGeom>
          <a:solidFill>
            <a:srgbClr val="6019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6434138" y="2230438"/>
            <a:ext cx="1693862" cy="863600"/>
          </a:xfrm>
          <a:prstGeom prst="rect">
            <a:avLst/>
          </a:prstGeom>
          <a:noFill/>
          <a:ln w="9525">
            <a:solidFill>
              <a:srgbClr val="990099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ts val="3000"/>
              </a:lnSpc>
              <a:defRPr/>
            </a:pP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能否只传输</a:t>
            </a:r>
            <a:endParaRPr lang="en-US" altLang="zh-CN" sz="2000" b="1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ts val="3000"/>
              </a:lnSpc>
              <a:defRPr/>
            </a:pPr>
            <a:r>
              <a:rPr lang="zh-CN" altLang="en-US" sz="2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一个边带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147F0CC-8636-49A4-91F9-BE5275B34D46}" type="slidenum">
              <a:rPr lang="en-US" altLang="zh-CN" smtClean="0"/>
              <a:pPr eaLnBrk="1" hangingPunct="1"/>
              <a:t>2</a:t>
            </a:fld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2275" y="1358900"/>
            <a:ext cx="6810375" cy="4267200"/>
          </a:xfrm>
        </p:spPr>
        <p:txBody>
          <a:bodyPr/>
          <a:lstStyle/>
          <a:p>
            <a:pPr eaLnBrk="1" hangingPunct="1">
              <a:lnSpc>
                <a:spcPts val="4800"/>
              </a:lnSpc>
              <a:buFont typeface="Wingdings" pitchFamily="2" charset="2"/>
              <a:buNone/>
            </a:pPr>
            <a:r>
              <a:rPr lang="zh-CN" altLang="en-US" sz="2800" b="0"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调制简介</a:t>
            </a:r>
            <a:r>
              <a:rPr lang="en-US" altLang="zh-CN" sz="2000" b="0"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—</a:t>
            </a:r>
            <a:r>
              <a:rPr lang="zh-CN" altLang="en-US" sz="2000" b="0"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定义  目的</a:t>
            </a:r>
            <a:r>
              <a:rPr lang="en-US" altLang="zh-CN" sz="2000" b="0"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   </a:t>
            </a:r>
            <a:r>
              <a:rPr lang="zh-CN" altLang="en-US" sz="2000" b="0"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分类</a:t>
            </a:r>
          </a:p>
          <a:p>
            <a:pPr eaLnBrk="1" hangingPunct="1">
              <a:lnSpc>
                <a:spcPts val="4800"/>
              </a:lnSpc>
              <a:buFont typeface="Wingdings" pitchFamily="2" charset="2"/>
              <a:buNone/>
            </a:pPr>
            <a:r>
              <a:rPr lang="zh-CN" altLang="en-US" sz="2800" b="0"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线性调制（幅度调制）原理</a:t>
            </a:r>
            <a:r>
              <a:rPr lang="zh-CN" altLang="en-US" sz="2000" b="0"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 </a:t>
            </a:r>
            <a:endParaRPr lang="en-US" altLang="zh-CN" sz="2000" b="0">
              <a:latin typeface="华文细黑" pitchFamily="2" charset="-122"/>
              <a:ea typeface="华文细黑" pitchFamily="2" charset="-122"/>
              <a:cs typeface="Times New Roman" pitchFamily="18" charset="0"/>
            </a:endParaRPr>
          </a:p>
          <a:p>
            <a:pPr eaLnBrk="1" hangingPunct="1">
              <a:lnSpc>
                <a:spcPts val="4800"/>
              </a:lnSpc>
              <a:buFont typeface="Wingdings" pitchFamily="2" charset="2"/>
              <a:buNone/>
            </a:pPr>
            <a:r>
              <a:rPr lang="zh-CN" altLang="en-US" sz="2800" b="0"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线性调制系统的抗噪声性能 </a:t>
            </a:r>
          </a:p>
          <a:p>
            <a:pPr eaLnBrk="1" hangingPunct="1">
              <a:lnSpc>
                <a:spcPts val="4800"/>
              </a:lnSpc>
              <a:buFont typeface="Wingdings" pitchFamily="2" charset="2"/>
              <a:buNone/>
            </a:pPr>
            <a:r>
              <a:rPr lang="zh-CN" altLang="en-US" sz="2800" b="0"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非线性调制（角度调制）原理</a:t>
            </a:r>
            <a:r>
              <a:rPr lang="zh-CN" altLang="en-US" sz="2000" b="0"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ts val="4800"/>
              </a:lnSpc>
              <a:buFont typeface="Wingdings" pitchFamily="2" charset="2"/>
              <a:buNone/>
            </a:pPr>
            <a:r>
              <a:rPr lang="zh-CN" altLang="en-US" sz="2800" b="0"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各种模拟调制系统的性能比较</a:t>
            </a:r>
            <a:r>
              <a:rPr lang="en-US" altLang="zh-CN" sz="2000" b="0"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ts val="4800"/>
              </a:lnSpc>
              <a:buFont typeface="Wingdings" pitchFamily="2" charset="2"/>
              <a:buNone/>
            </a:pPr>
            <a:r>
              <a:rPr lang="zh-CN" altLang="en-US" sz="2800" b="0"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频分复用（</a:t>
            </a:r>
            <a:r>
              <a:rPr lang="en-US" altLang="zh-CN" sz="2800" b="0">
                <a:latin typeface="华文细黑" pitchFamily="2" charset="-122"/>
                <a:ea typeface="华文细黑" pitchFamily="2" charset="-122"/>
                <a:cs typeface="Arial" charset="0"/>
              </a:rPr>
              <a:t>FDM</a:t>
            </a:r>
            <a:r>
              <a:rPr lang="zh-CN" altLang="en-US" sz="2800" b="0"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）</a:t>
            </a:r>
            <a:endParaRPr lang="en-US" altLang="zh-CN">
              <a:latin typeface="华文细黑" pitchFamily="2" charset="-122"/>
              <a:ea typeface="华文细黑" pitchFamily="2" charset="-122"/>
              <a:cs typeface="Times New Roman" pitchFamily="18" charset="0"/>
            </a:endParaRP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0" y="292100"/>
            <a:ext cx="2928938" cy="64135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  本章内容</a:t>
            </a:r>
            <a:r>
              <a:rPr lang="en-US" altLang="zh-CN" sz="3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:</a:t>
            </a:r>
            <a:r>
              <a:rPr lang="zh-CN" altLang="en-US" sz="3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  </a:t>
            </a:r>
            <a:endParaRPr lang="zh-CN" altLang="en-US" sz="3600">
              <a:solidFill>
                <a:schemeClr val="bg1"/>
              </a:solidFill>
              <a:latin typeface="黑体" pitchFamily="2" charset="-122"/>
              <a:ea typeface="黑体" pitchFamily="2" charset="-122"/>
              <a:cs typeface="Arial" charset="0"/>
            </a:endParaRPr>
          </a:p>
        </p:txBody>
      </p:sp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6057900" y="425450"/>
            <a:ext cx="2800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555555"/>
                </a:solidFill>
                <a:latin typeface="华文细黑" pitchFamily="2" charset="-122"/>
                <a:ea typeface="华文细黑" pitchFamily="2" charset="-122"/>
              </a:rPr>
              <a:t>第</a:t>
            </a:r>
            <a:r>
              <a:rPr lang="en-US" altLang="zh-CN" sz="2800">
                <a:solidFill>
                  <a:srgbClr val="555555"/>
                </a:solidFill>
                <a:latin typeface="华文细黑" pitchFamily="2" charset="-122"/>
                <a:ea typeface="华文细黑" pitchFamily="2" charset="-122"/>
              </a:rPr>
              <a:t>5</a:t>
            </a:r>
            <a:r>
              <a:rPr lang="zh-CN" altLang="en-US" sz="2400">
                <a:solidFill>
                  <a:srgbClr val="555555"/>
                </a:solidFill>
                <a:latin typeface="华文细黑" pitchFamily="2" charset="-122"/>
                <a:ea typeface="华文细黑" pitchFamily="2" charset="-122"/>
              </a:rPr>
              <a:t>章  模拟调制  </a:t>
            </a:r>
            <a:r>
              <a:rPr lang="en-US" altLang="zh-CN" sz="2400">
                <a:solidFill>
                  <a:srgbClr val="555555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 </a:t>
            </a:r>
            <a:endParaRPr lang="zh-CN" altLang="en-US" sz="2400">
              <a:solidFill>
                <a:srgbClr val="555555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grpSp>
        <p:nvGrpSpPr>
          <p:cNvPr id="3078" name="Group 8"/>
          <p:cNvGrpSpPr>
            <a:grpSpLocks/>
          </p:cNvGrpSpPr>
          <p:nvPr/>
        </p:nvGrpSpPr>
        <p:grpSpPr bwMode="auto">
          <a:xfrm>
            <a:off x="1458913" y="1651000"/>
            <a:ext cx="169862" cy="215900"/>
            <a:chOff x="2976" y="1008"/>
            <a:chExt cx="1056" cy="432"/>
          </a:xfrm>
        </p:grpSpPr>
        <p:sp>
          <p:nvSpPr>
            <p:cNvPr id="3095" name="Oval 9"/>
            <p:cNvSpPr>
              <a:spLocks noChangeArrowheads="1"/>
            </p:cNvSpPr>
            <p:nvPr/>
          </p:nvSpPr>
          <p:spPr bwMode="auto">
            <a:xfrm>
              <a:off x="2976" y="1008"/>
              <a:ext cx="1056" cy="432"/>
            </a:xfrm>
            <a:prstGeom prst="ellipse">
              <a:avLst/>
            </a:prstGeom>
            <a:gradFill rotWithShape="0">
              <a:gsLst>
                <a:gs pos="0">
                  <a:srgbClr val="454A4D"/>
                </a:gs>
                <a:gs pos="100000">
                  <a:srgbClr val="BCCAD4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</a:pPr>
              <a:endParaRPr lang="zh-CN" altLang="en-US"/>
            </a:p>
          </p:txBody>
        </p:sp>
        <p:sp>
          <p:nvSpPr>
            <p:cNvPr id="3096" name="Oval 10"/>
            <p:cNvSpPr>
              <a:spLocks noChangeArrowheads="1"/>
            </p:cNvSpPr>
            <p:nvPr/>
          </p:nvSpPr>
          <p:spPr bwMode="auto">
            <a:xfrm>
              <a:off x="3024" y="1056"/>
              <a:ext cx="960" cy="336"/>
            </a:xfrm>
            <a:prstGeom prst="ellipse">
              <a:avLst/>
            </a:prstGeom>
            <a:gradFill rotWithShape="0">
              <a:gsLst>
                <a:gs pos="0">
                  <a:srgbClr val="BCCAD4"/>
                </a:gs>
                <a:gs pos="100000">
                  <a:srgbClr val="575D6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</a:pPr>
              <a:endParaRPr lang="zh-CN" altLang="en-US"/>
            </a:p>
          </p:txBody>
        </p:sp>
      </p:grpSp>
      <p:grpSp>
        <p:nvGrpSpPr>
          <p:cNvPr id="3079" name="Group 17"/>
          <p:cNvGrpSpPr>
            <a:grpSpLocks/>
          </p:cNvGrpSpPr>
          <p:nvPr/>
        </p:nvGrpSpPr>
        <p:grpSpPr bwMode="auto">
          <a:xfrm>
            <a:off x="1460500" y="2308225"/>
            <a:ext cx="169863" cy="215900"/>
            <a:chOff x="2976" y="1008"/>
            <a:chExt cx="1056" cy="432"/>
          </a:xfrm>
        </p:grpSpPr>
        <p:sp>
          <p:nvSpPr>
            <p:cNvPr id="3093" name="Oval 18"/>
            <p:cNvSpPr>
              <a:spLocks noChangeArrowheads="1"/>
            </p:cNvSpPr>
            <p:nvPr/>
          </p:nvSpPr>
          <p:spPr bwMode="auto">
            <a:xfrm>
              <a:off x="2976" y="1008"/>
              <a:ext cx="1056" cy="432"/>
            </a:xfrm>
            <a:prstGeom prst="ellipse">
              <a:avLst/>
            </a:prstGeom>
            <a:gradFill rotWithShape="0">
              <a:gsLst>
                <a:gs pos="0">
                  <a:srgbClr val="454A4D"/>
                </a:gs>
                <a:gs pos="100000">
                  <a:srgbClr val="BCCAD4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</a:pPr>
              <a:endParaRPr lang="zh-CN" altLang="en-US"/>
            </a:p>
          </p:txBody>
        </p:sp>
        <p:sp>
          <p:nvSpPr>
            <p:cNvPr id="3094" name="Oval 19"/>
            <p:cNvSpPr>
              <a:spLocks noChangeArrowheads="1"/>
            </p:cNvSpPr>
            <p:nvPr/>
          </p:nvSpPr>
          <p:spPr bwMode="auto">
            <a:xfrm>
              <a:off x="3024" y="1056"/>
              <a:ext cx="960" cy="336"/>
            </a:xfrm>
            <a:prstGeom prst="ellipse">
              <a:avLst/>
            </a:prstGeom>
            <a:gradFill rotWithShape="0">
              <a:gsLst>
                <a:gs pos="0">
                  <a:srgbClr val="BCCAD4"/>
                </a:gs>
                <a:gs pos="100000">
                  <a:srgbClr val="575D6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</a:pPr>
              <a:endParaRPr lang="zh-CN" altLang="en-US"/>
            </a:p>
          </p:txBody>
        </p:sp>
      </p:grpSp>
      <p:grpSp>
        <p:nvGrpSpPr>
          <p:cNvPr id="3080" name="Group 20"/>
          <p:cNvGrpSpPr>
            <a:grpSpLocks/>
          </p:cNvGrpSpPr>
          <p:nvPr/>
        </p:nvGrpSpPr>
        <p:grpSpPr bwMode="auto">
          <a:xfrm>
            <a:off x="1460500" y="3008313"/>
            <a:ext cx="169863" cy="215900"/>
            <a:chOff x="2976" y="1008"/>
            <a:chExt cx="1056" cy="432"/>
          </a:xfrm>
        </p:grpSpPr>
        <p:sp>
          <p:nvSpPr>
            <p:cNvPr id="3091" name="Oval 21"/>
            <p:cNvSpPr>
              <a:spLocks noChangeArrowheads="1"/>
            </p:cNvSpPr>
            <p:nvPr/>
          </p:nvSpPr>
          <p:spPr bwMode="auto">
            <a:xfrm>
              <a:off x="2976" y="1008"/>
              <a:ext cx="1056" cy="432"/>
            </a:xfrm>
            <a:prstGeom prst="ellipse">
              <a:avLst/>
            </a:prstGeom>
            <a:gradFill rotWithShape="0">
              <a:gsLst>
                <a:gs pos="0">
                  <a:srgbClr val="454A4D"/>
                </a:gs>
                <a:gs pos="100000">
                  <a:srgbClr val="BCCAD4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</a:pPr>
              <a:endParaRPr lang="zh-CN" altLang="en-US"/>
            </a:p>
          </p:txBody>
        </p:sp>
        <p:sp>
          <p:nvSpPr>
            <p:cNvPr id="3092" name="Oval 22"/>
            <p:cNvSpPr>
              <a:spLocks noChangeArrowheads="1"/>
            </p:cNvSpPr>
            <p:nvPr/>
          </p:nvSpPr>
          <p:spPr bwMode="auto">
            <a:xfrm>
              <a:off x="3024" y="1056"/>
              <a:ext cx="960" cy="336"/>
            </a:xfrm>
            <a:prstGeom prst="ellipse">
              <a:avLst/>
            </a:prstGeom>
            <a:gradFill rotWithShape="0">
              <a:gsLst>
                <a:gs pos="0">
                  <a:srgbClr val="BCCAD4"/>
                </a:gs>
                <a:gs pos="100000">
                  <a:srgbClr val="575D6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</a:pPr>
              <a:endParaRPr lang="zh-CN" altLang="en-US"/>
            </a:p>
          </p:txBody>
        </p:sp>
      </p:grpSp>
      <p:grpSp>
        <p:nvGrpSpPr>
          <p:cNvPr id="3081" name="Group 8"/>
          <p:cNvGrpSpPr>
            <a:grpSpLocks/>
          </p:cNvGrpSpPr>
          <p:nvPr/>
        </p:nvGrpSpPr>
        <p:grpSpPr bwMode="auto">
          <a:xfrm>
            <a:off x="1474788" y="3694113"/>
            <a:ext cx="169862" cy="215900"/>
            <a:chOff x="2976" y="1008"/>
            <a:chExt cx="1056" cy="432"/>
          </a:xfrm>
        </p:grpSpPr>
        <p:sp>
          <p:nvSpPr>
            <p:cNvPr id="3089" name="Oval 9"/>
            <p:cNvSpPr>
              <a:spLocks noChangeArrowheads="1"/>
            </p:cNvSpPr>
            <p:nvPr/>
          </p:nvSpPr>
          <p:spPr bwMode="auto">
            <a:xfrm>
              <a:off x="2976" y="1008"/>
              <a:ext cx="1056" cy="432"/>
            </a:xfrm>
            <a:prstGeom prst="ellipse">
              <a:avLst/>
            </a:prstGeom>
            <a:gradFill rotWithShape="0">
              <a:gsLst>
                <a:gs pos="0">
                  <a:srgbClr val="454A4D"/>
                </a:gs>
                <a:gs pos="100000">
                  <a:srgbClr val="BCCAD4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</a:pPr>
              <a:endParaRPr lang="zh-CN" altLang="en-US"/>
            </a:p>
          </p:txBody>
        </p:sp>
        <p:sp>
          <p:nvSpPr>
            <p:cNvPr id="3090" name="Oval 10"/>
            <p:cNvSpPr>
              <a:spLocks noChangeArrowheads="1"/>
            </p:cNvSpPr>
            <p:nvPr/>
          </p:nvSpPr>
          <p:spPr bwMode="auto">
            <a:xfrm>
              <a:off x="3024" y="1056"/>
              <a:ext cx="960" cy="336"/>
            </a:xfrm>
            <a:prstGeom prst="ellipse">
              <a:avLst/>
            </a:prstGeom>
            <a:gradFill rotWithShape="0">
              <a:gsLst>
                <a:gs pos="0">
                  <a:srgbClr val="BCCAD4"/>
                </a:gs>
                <a:gs pos="100000">
                  <a:srgbClr val="575D6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</a:pPr>
              <a:endParaRPr lang="zh-CN" altLang="en-US"/>
            </a:p>
          </p:txBody>
        </p:sp>
      </p:grpSp>
      <p:grpSp>
        <p:nvGrpSpPr>
          <p:cNvPr id="3082" name="Group 17"/>
          <p:cNvGrpSpPr>
            <a:grpSpLocks/>
          </p:cNvGrpSpPr>
          <p:nvPr/>
        </p:nvGrpSpPr>
        <p:grpSpPr bwMode="auto">
          <a:xfrm>
            <a:off x="1476375" y="4394200"/>
            <a:ext cx="169863" cy="215900"/>
            <a:chOff x="2976" y="1008"/>
            <a:chExt cx="1056" cy="432"/>
          </a:xfrm>
        </p:grpSpPr>
        <p:sp>
          <p:nvSpPr>
            <p:cNvPr id="3087" name="Oval 18"/>
            <p:cNvSpPr>
              <a:spLocks noChangeArrowheads="1"/>
            </p:cNvSpPr>
            <p:nvPr/>
          </p:nvSpPr>
          <p:spPr bwMode="auto">
            <a:xfrm>
              <a:off x="2976" y="1008"/>
              <a:ext cx="1056" cy="432"/>
            </a:xfrm>
            <a:prstGeom prst="ellipse">
              <a:avLst/>
            </a:prstGeom>
            <a:gradFill rotWithShape="0">
              <a:gsLst>
                <a:gs pos="0">
                  <a:srgbClr val="454A4D"/>
                </a:gs>
                <a:gs pos="100000">
                  <a:srgbClr val="BCCAD4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</a:pPr>
              <a:endParaRPr lang="zh-CN" altLang="en-US"/>
            </a:p>
          </p:txBody>
        </p:sp>
        <p:sp>
          <p:nvSpPr>
            <p:cNvPr id="3088" name="Oval 19"/>
            <p:cNvSpPr>
              <a:spLocks noChangeArrowheads="1"/>
            </p:cNvSpPr>
            <p:nvPr/>
          </p:nvSpPr>
          <p:spPr bwMode="auto">
            <a:xfrm>
              <a:off x="3024" y="1056"/>
              <a:ext cx="960" cy="336"/>
            </a:xfrm>
            <a:prstGeom prst="ellipse">
              <a:avLst/>
            </a:prstGeom>
            <a:gradFill rotWithShape="0">
              <a:gsLst>
                <a:gs pos="0">
                  <a:srgbClr val="BCCAD4"/>
                </a:gs>
                <a:gs pos="100000">
                  <a:srgbClr val="575D6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</a:pPr>
              <a:endParaRPr lang="zh-CN" altLang="en-US"/>
            </a:p>
          </p:txBody>
        </p:sp>
      </p:grpSp>
      <p:grpSp>
        <p:nvGrpSpPr>
          <p:cNvPr id="3083" name="Group 17"/>
          <p:cNvGrpSpPr>
            <a:grpSpLocks/>
          </p:cNvGrpSpPr>
          <p:nvPr/>
        </p:nvGrpSpPr>
        <p:grpSpPr bwMode="auto">
          <a:xfrm>
            <a:off x="1460500" y="5099050"/>
            <a:ext cx="169863" cy="215900"/>
            <a:chOff x="2976" y="1008"/>
            <a:chExt cx="1056" cy="432"/>
          </a:xfrm>
        </p:grpSpPr>
        <p:sp>
          <p:nvSpPr>
            <p:cNvPr id="3085" name="Oval 18"/>
            <p:cNvSpPr>
              <a:spLocks noChangeArrowheads="1"/>
            </p:cNvSpPr>
            <p:nvPr/>
          </p:nvSpPr>
          <p:spPr bwMode="auto">
            <a:xfrm>
              <a:off x="2976" y="1008"/>
              <a:ext cx="1056" cy="432"/>
            </a:xfrm>
            <a:prstGeom prst="ellipse">
              <a:avLst/>
            </a:prstGeom>
            <a:gradFill rotWithShape="0">
              <a:gsLst>
                <a:gs pos="0">
                  <a:srgbClr val="454A4D"/>
                </a:gs>
                <a:gs pos="100000">
                  <a:srgbClr val="BCCAD4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</a:pPr>
              <a:endParaRPr lang="zh-CN" altLang="en-US"/>
            </a:p>
          </p:txBody>
        </p:sp>
        <p:sp>
          <p:nvSpPr>
            <p:cNvPr id="3086" name="Oval 19"/>
            <p:cNvSpPr>
              <a:spLocks noChangeArrowheads="1"/>
            </p:cNvSpPr>
            <p:nvPr/>
          </p:nvSpPr>
          <p:spPr bwMode="auto">
            <a:xfrm>
              <a:off x="3024" y="1056"/>
              <a:ext cx="960" cy="336"/>
            </a:xfrm>
            <a:prstGeom prst="ellipse">
              <a:avLst/>
            </a:prstGeom>
            <a:gradFill rotWithShape="0">
              <a:gsLst>
                <a:gs pos="0">
                  <a:srgbClr val="BCCAD4"/>
                </a:gs>
                <a:gs pos="100000">
                  <a:srgbClr val="575D6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</a:pPr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349250" y="5740400"/>
            <a:ext cx="8534400" cy="46196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rgbClr val="5F5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  调制目的</a:t>
            </a:r>
            <a:r>
              <a:rPr lang="zh-CN" altLang="en-US" sz="2400" dirty="0">
                <a:solidFill>
                  <a:schemeClr val="bg2">
                    <a:lumMod val="90000"/>
                    <a:lumOff val="10000"/>
                  </a:schemeClr>
                </a:solidFill>
                <a:latin typeface="黑体" pitchFamily="2" charset="-122"/>
                <a:ea typeface="黑体" pitchFamily="2" charset="-122"/>
                <a:cs typeface="Times New Roman" pitchFamily="18" charset="0"/>
                <a:sym typeface="Wingdings" pitchFamily="2" charset="2"/>
              </a:rPr>
              <a:t></a:t>
            </a:r>
            <a:r>
              <a:rPr lang="zh-CN" altLang="en-US" sz="240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  <a:sym typeface="Wingdings" pitchFamily="2" charset="2"/>
              </a:rPr>
              <a:t>各种调制解调原理</a:t>
            </a:r>
            <a:r>
              <a:rPr lang="zh-CN" altLang="en-US" sz="2400" dirty="0">
                <a:solidFill>
                  <a:schemeClr val="bg2">
                    <a:lumMod val="90000"/>
                    <a:lumOff val="10000"/>
                  </a:schemeClr>
                </a:solidFill>
                <a:latin typeface="黑体" pitchFamily="2" charset="-122"/>
                <a:ea typeface="黑体" pitchFamily="2" charset="-122"/>
                <a:cs typeface="Times New Roman" pitchFamily="18" charset="0"/>
                <a:sym typeface="Wingdings" pitchFamily="2" charset="2"/>
              </a:rPr>
              <a:t></a:t>
            </a:r>
            <a:r>
              <a:rPr lang="zh-CN" altLang="en-US" sz="240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  <a:sym typeface="Wingdings" pitchFamily="2" charset="2"/>
              </a:rPr>
              <a:t>抗噪性能</a:t>
            </a:r>
            <a:r>
              <a:rPr lang="zh-CN" altLang="en-US" sz="2400" dirty="0">
                <a:solidFill>
                  <a:schemeClr val="bg2">
                    <a:lumMod val="90000"/>
                    <a:lumOff val="10000"/>
                  </a:schemeClr>
                </a:solidFill>
                <a:latin typeface="黑体" pitchFamily="2" charset="-122"/>
                <a:ea typeface="黑体" pitchFamily="2" charset="-122"/>
                <a:cs typeface="Times New Roman" pitchFamily="18" charset="0"/>
                <a:sym typeface="Wingdings" pitchFamily="2" charset="2"/>
              </a:rPr>
              <a:t></a:t>
            </a:r>
            <a:r>
              <a:rPr lang="zh-CN" altLang="en-US" sz="240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  <a:sym typeface="Wingdings" pitchFamily="2" charset="2"/>
              </a:rPr>
              <a:t>特点</a:t>
            </a:r>
            <a:r>
              <a:rPr lang="zh-CN" altLang="en-US" sz="2400" dirty="0">
                <a:solidFill>
                  <a:srgbClr val="5F5F5F"/>
                </a:solidFill>
                <a:latin typeface="黑体" pitchFamily="2" charset="-122"/>
                <a:ea typeface="黑体" pitchFamily="2" charset="-122"/>
                <a:cs typeface="Times New Roman" pitchFamily="18" charset="0"/>
                <a:sym typeface="Wingdings 2"/>
              </a:rPr>
              <a:t></a:t>
            </a:r>
            <a:r>
              <a:rPr lang="zh-CN" altLang="en-US" sz="240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  <a:sym typeface="Wingdings" pitchFamily="2" charset="2"/>
              </a:rPr>
              <a:t>应用</a:t>
            </a:r>
            <a:r>
              <a:rPr lang="zh-CN" altLang="en-US" sz="2400" dirty="0">
                <a:solidFill>
                  <a:schemeClr val="bg2">
                    <a:lumMod val="90000"/>
                    <a:lumOff val="10000"/>
                  </a:schemeClr>
                </a:solidFill>
                <a:latin typeface="黑体" pitchFamily="2" charset="-122"/>
                <a:ea typeface="黑体" pitchFamily="2" charset="-122"/>
                <a:cs typeface="Times New Roman" pitchFamily="18" charset="0"/>
                <a:sym typeface="Wingdings" pitchFamily="2" charset="2"/>
              </a:rPr>
              <a:t></a:t>
            </a:r>
            <a:r>
              <a:rPr lang="en-US" altLang="zh-CN" sz="240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FDM</a:t>
            </a:r>
            <a:endParaRPr lang="zh-CN" altLang="en-US" sz="2400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F6CDA3B-4D39-410A-BD9D-C43292D3AC76}" type="slidenum">
              <a:rPr lang="en-US" altLang="zh-CN" smtClean="0"/>
              <a:pPr eaLnBrk="1" hangingPunct="1"/>
              <a:t>20</a:t>
            </a:fld>
            <a:endParaRPr lang="en-US" altLang="zh-CN"/>
          </a:p>
        </p:txBody>
      </p:sp>
      <p:sp>
        <p:nvSpPr>
          <p:cNvPr id="21507" name="Rectangle 3"/>
          <p:cNvSpPr txBox="1">
            <a:spLocks noChangeArrowheads="1"/>
          </p:cNvSpPr>
          <p:nvPr/>
        </p:nvSpPr>
        <p:spPr bwMode="auto">
          <a:xfrm>
            <a:off x="0" y="368300"/>
            <a:ext cx="5422900" cy="649288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None/>
            </a:pPr>
            <a:r>
              <a:rPr lang="en-US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§</a:t>
            </a:r>
            <a:r>
              <a:rPr lang="en-US" altLang="zh-CN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5.1.3   </a:t>
            </a:r>
            <a:r>
              <a:rPr lang="zh-CN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单边带调制（</a:t>
            </a:r>
            <a:r>
              <a:rPr lang="en-US" altLang="zh-CN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SSB</a:t>
            </a:r>
            <a:r>
              <a:rPr lang="zh-CN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）</a:t>
            </a:r>
          </a:p>
        </p:txBody>
      </p:sp>
      <p:sp>
        <p:nvSpPr>
          <p:cNvPr id="12288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288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793750" y="1206500"/>
            <a:ext cx="2978150" cy="4889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SSB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信号的产生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1511" name="Rectangle 3"/>
          <p:cNvSpPr txBox="1">
            <a:spLocks noChangeArrowheads="1"/>
          </p:cNvSpPr>
          <p:nvPr/>
        </p:nvSpPr>
        <p:spPr bwMode="auto">
          <a:xfrm>
            <a:off x="927100" y="1917700"/>
            <a:ext cx="22225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C00000"/>
              </a:buClr>
              <a:buSzPct val="65000"/>
            </a:pPr>
            <a:r>
              <a:rPr lang="zh-CN" altLang="en-US" sz="2400" b="1">
                <a:solidFill>
                  <a:srgbClr val="990099"/>
                </a:solidFill>
                <a:latin typeface="华文细黑" pitchFamily="2" charset="-122"/>
                <a:ea typeface="华文细黑" pitchFamily="2" charset="-122"/>
              </a:rPr>
              <a:t>（</a:t>
            </a:r>
            <a:r>
              <a:rPr lang="en-US" altLang="zh-CN" sz="2400" b="1">
                <a:solidFill>
                  <a:srgbClr val="990099"/>
                </a:solidFill>
                <a:latin typeface="华文细黑" pitchFamily="2" charset="-122"/>
                <a:ea typeface="华文细黑" pitchFamily="2" charset="-122"/>
              </a:rPr>
              <a:t>1</a:t>
            </a:r>
            <a:r>
              <a:rPr lang="zh-CN" altLang="en-US" sz="2400" b="1">
                <a:solidFill>
                  <a:srgbClr val="990099"/>
                </a:solidFill>
                <a:latin typeface="华文细黑" pitchFamily="2" charset="-122"/>
                <a:ea typeface="华文细黑" pitchFamily="2" charset="-122"/>
              </a:rPr>
              <a:t>）滤波法 </a:t>
            </a:r>
            <a:endParaRPr lang="en-US" altLang="zh-CN" sz="2400" b="1">
              <a:solidFill>
                <a:srgbClr val="990099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21513" name="Object 14"/>
          <p:cNvGraphicFramePr>
            <a:graphicFrameLocks noChangeAspect="1"/>
          </p:cNvGraphicFramePr>
          <p:nvPr/>
        </p:nvGraphicFramePr>
        <p:xfrm>
          <a:off x="2927350" y="2228850"/>
          <a:ext cx="4679950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0" name="Visio" r:id="rId3" imgW="1280935" imgH="477176" progId="Visio.Drawing.11">
                  <p:embed/>
                </p:oleObj>
              </mc:Choice>
              <mc:Fallback>
                <p:oleObj name="Visio" r:id="rId3" imgW="1280935" imgH="477176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0" y="2228850"/>
                        <a:ext cx="4679950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5549900" y="5722938"/>
            <a:ext cx="2222500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u="sng" dirty="0">
                <a:solidFill>
                  <a:srgbClr val="FF0000"/>
                </a:solidFill>
                <a:latin typeface="+mn-ea"/>
              </a:rPr>
              <a:t>技术难点之一</a:t>
            </a:r>
          </a:p>
        </p:txBody>
      </p:sp>
      <p:sp>
        <p:nvSpPr>
          <p:cNvPr id="12" name="矩形 11"/>
          <p:cNvSpPr/>
          <p:nvPr/>
        </p:nvSpPr>
        <p:spPr>
          <a:xfrm>
            <a:off x="1020763" y="3695700"/>
            <a:ext cx="7783512" cy="83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原理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：</a:t>
            </a:r>
            <a:endParaRPr lang="en-US" altLang="zh-CN" sz="240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>
              <a:defRPr/>
            </a:pPr>
            <a:r>
              <a:rPr lang="en-US" altLang="zh-CN" sz="2400" b="1" dirty="0">
                <a:solidFill>
                  <a:srgbClr val="0000FF"/>
                </a:solidFill>
                <a:latin typeface="+mn-ea"/>
              </a:rPr>
              <a:t>     </a:t>
            </a:r>
            <a:r>
              <a:rPr lang="zh-CN" altLang="en-US" sz="2400" b="1" dirty="0">
                <a:latin typeface="+mn-ea"/>
              </a:rPr>
              <a:t>先形成</a:t>
            </a:r>
            <a:r>
              <a:rPr lang="en-US" altLang="zh-CN" sz="24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DSB</a:t>
            </a:r>
            <a:r>
              <a:rPr lang="zh-CN" altLang="en-US" sz="2400" b="1" dirty="0">
                <a:latin typeface="+mn-ea"/>
              </a:rPr>
              <a:t>信号，边带滤波即得</a:t>
            </a:r>
            <a:r>
              <a:rPr lang="zh-CN" altLang="en-US" sz="2400" b="1" dirty="0">
                <a:solidFill>
                  <a:srgbClr val="0000CC"/>
                </a:solidFill>
                <a:latin typeface="+mn-ea"/>
              </a:rPr>
              <a:t>上</a:t>
            </a:r>
            <a:r>
              <a:rPr lang="zh-CN" altLang="en-US" sz="2400" b="1" dirty="0">
                <a:latin typeface="+mn-ea"/>
              </a:rPr>
              <a:t>或</a:t>
            </a:r>
            <a:r>
              <a:rPr lang="zh-CN" altLang="en-US" sz="2400" b="1" dirty="0">
                <a:solidFill>
                  <a:srgbClr val="0000CC"/>
                </a:solidFill>
                <a:latin typeface="+mn-ea"/>
              </a:rPr>
              <a:t>下</a:t>
            </a:r>
            <a:r>
              <a:rPr lang="zh-CN" altLang="en-US" sz="2400" b="1" dirty="0">
                <a:latin typeface="+mn-ea"/>
              </a:rPr>
              <a:t>边带信号。</a:t>
            </a:r>
          </a:p>
        </p:txBody>
      </p:sp>
      <p:sp>
        <p:nvSpPr>
          <p:cNvPr id="15" name="矩形 14"/>
          <p:cNvSpPr/>
          <p:nvPr/>
        </p:nvSpPr>
        <p:spPr>
          <a:xfrm>
            <a:off x="1016000" y="4895850"/>
            <a:ext cx="7067550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要求：</a:t>
            </a:r>
            <a:endParaRPr lang="en-US" altLang="zh-CN" sz="2400" b="1" dirty="0">
              <a:solidFill>
                <a:srgbClr val="0000CC"/>
              </a:solidFill>
              <a:latin typeface="黑体" pitchFamily="2" charset="-122"/>
              <a:ea typeface="黑体" pitchFamily="2" charset="-122"/>
            </a:endParaRPr>
          </a:p>
          <a:p>
            <a:pPr>
              <a:defRPr/>
            </a:pPr>
            <a:r>
              <a:rPr lang="zh-CN" altLang="en-US" sz="2400" b="1" dirty="0">
                <a:latin typeface="+mn-ea"/>
              </a:rPr>
              <a:t>     滤波器</a:t>
            </a:r>
            <a:r>
              <a:rPr lang="en-US" sz="2400" dirty="0">
                <a:solidFill>
                  <a:srgbClr val="0000CC"/>
                </a:solidFill>
              </a:rPr>
              <a:t>H</a:t>
            </a:r>
            <a:r>
              <a:rPr lang="en-US" sz="2400" baseline="-25000" dirty="0">
                <a:solidFill>
                  <a:srgbClr val="0000CC"/>
                </a:solidFill>
              </a:rPr>
              <a:t>SSB</a:t>
            </a:r>
            <a:r>
              <a:rPr lang="en-US" sz="2400" dirty="0">
                <a:solidFill>
                  <a:srgbClr val="0000CC"/>
                </a:solidFill>
              </a:rPr>
              <a:t>(</a:t>
            </a:r>
            <a:r>
              <a:rPr lang="en-US" sz="2400" dirty="0">
                <a:solidFill>
                  <a:srgbClr val="0000CC"/>
                </a:solidFill>
                <a:sym typeface="Symbol"/>
              </a:rPr>
              <a:t></a:t>
            </a:r>
            <a:r>
              <a:rPr lang="en-US" sz="2400" dirty="0">
                <a:solidFill>
                  <a:srgbClr val="0000CC"/>
                </a:solidFill>
              </a:rPr>
              <a:t>)</a:t>
            </a:r>
            <a:r>
              <a:rPr lang="zh-CN" altLang="en-US" sz="2400" dirty="0">
                <a:solidFill>
                  <a:srgbClr val="0000CC"/>
                </a:solidFill>
              </a:rPr>
              <a:t> </a:t>
            </a:r>
            <a:r>
              <a:rPr lang="zh-CN" altLang="en-US" sz="2400" b="1" dirty="0">
                <a:latin typeface="+mn-ea"/>
              </a:rPr>
              <a:t>在载频处具有陡峭的截止特性。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9B5F00E-4886-452B-9B6C-261488D0EE91}" type="slidenum">
              <a:rPr lang="en-US" altLang="zh-CN" smtClean="0"/>
              <a:pPr eaLnBrk="1" hangingPunct="1"/>
              <a:t>21</a:t>
            </a:fld>
            <a:endParaRPr lang="en-US" altLang="zh-CN"/>
          </a:p>
        </p:txBody>
      </p:sp>
      <p:sp>
        <p:nvSpPr>
          <p:cNvPr id="1433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22533" name="Object 3"/>
          <p:cNvGraphicFramePr>
            <a:graphicFrameLocks noChangeAspect="1"/>
          </p:cNvGraphicFramePr>
          <p:nvPr/>
        </p:nvGraphicFramePr>
        <p:xfrm>
          <a:off x="4260850" y="1250950"/>
          <a:ext cx="4760913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2" name="Visio" r:id="rId3" imgW="4287356" imgH="4138152" progId="Visio.Drawing.11">
                  <p:embed/>
                </p:oleObj>
              </mc:Choice>
              <mc:Fallback>
                <p:oleObj name="Visio" r:id="rId3" imgW="4287356" imgH="4138152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1250950"/>
                        <a:ext cx="4760913" cy="458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6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22535" name="Object 6"/>
          <p:cNvGraphicFramePr>
            <a:graphicFrameLocks noChangeAspect="1"/>
          </p:cNvGraphicFramePr>
          <p:nvPr/>
        </p:nvGraphicFramePr>
        <p:xfrm>
          <a:off x="0" y="2754313"/>
          <a:ext cx="4356100" cy="298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3" name="Visio" r:id="rId5" imgW="3932730" imgH="2701841" progId="Visio.Drawing.11">
                  <p:embed/>
                </p:oleObj>
              </mc:Choice>
              <mc:Fallback>
                <p:oleObj name="Visio" r:id="rId5" imgW="3932730" imgH="2701841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754313"/>
                        <a:ext cx="4356100" cy="298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657225" y="414338"/>
            <a:ext cx="3689350" cy="457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边带滤波特性 </a:t>
            </a:r>
            <a:r>
              <a:rPr lang="en-US" sz="2400" dirty="0"/>
              <a:t>H</a:t>
            </a:r>
            <a:r>
              <a:rPr lang="en-US" sz="2400" baseline="-25000" dirty="0"/>
              <a:t>SSB</a:t>
            </a:r>
            <a:r>
              <a:rPr lang="en-US" sz="2400" dirty="0"/>
              <a:t>(</a:t>
            </a:r>
            <a:r>
              <a:rPr lang="en-US" sz="2400" dirty="0">
                <a:sym typeface="Symbol"/>
              </a:rPr>
              <a:t></a:t>
            </a:r>
            <a:r>
              <a:rPr lang="en-US" sz="2400" dirty="0"/>
              <a:t>) </a:t>
            </a:r>
            <a:endParaRPr lang="zh-CN" alt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4BC7D29-F8B1-4D09-A61B-44A6E53EB9E6}" type="slidenum">
              <a:rPr lang="en-US" altLang="zh-CN" smtClean="0"/>
              <a:pPr eaLnBrk="1" hangingPunct="1"/>
              <a:t>22</a:t>
            </a:fld>
            <a:endParaRPr lang="en-US" altLang="zh-CN"/>
          </a:p>
        </p:txBody>
      </p:sp>
      <p:graphicFrame>
        <p:nvGraphicFramePr>
          <p:cNvPr id="23555" name="Object 9"/>
          <p:cNvGraphicFramePr>
            <a:graphicFrameLocks noChangeAspect="1"/>
          </p:cNvGraphicFramePr>
          <p:nvPr/>
        </p:nvGraphicFramePr>
        <p:xfrm>
          <a:off x="2103438" y="4137025"/>
          <a:ext cx="552132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5" name="Equation" r:id="rId3" imgW="2705100" imgH="361950" progId="Equation.DSMT4">
                  <p:embed/>
                </p:oleObj>
              </mc:Choice>
              <mc:Fallback>
                <p:oleObj name="Equation" r:id="rId3" imgW="2705100" imgH="36195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3438" y="4137025"/>
                        <a:ext cx="5521325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Object 13"/>
          <p:cNvGraphicFramePr>
            <a:graphicFrameLocks noChangeAspect="1"/>
          </p:cNvGraphicFramePr>
          <p:nvPr/>
        </p:nvGraphicFramePr>
        <p:xfrm>
          <a:off x="2276475" y="1179513"/>
          <a:ext cx="272097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6" name="Equation" r:id="rId5" imgW="1307532" imgH="253890" progId="Equation.DSMT4">
                  <p:embed/>
                </p:oleObj>
              </mc:Choice>
              <mc:Fallback>
                <p:oleObj name="Equation" r:id="rId5" imgW="1307532" imgH="25389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6475" y="1179513"/>
                        <a:ext cx="2720975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4"/>
          <p:cNvGraphicFramePr>
            <a:graphicFrameLocks noChangeAspect="1"/>
          </p:cNvGraphicFramePr>
          <p:nvPr/>
        </p:nvGraphicFramePr>
        <p:xfrm>
          <a:off x="1084263" y="1890713"/>
          <a:ext cx="396240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7" name="Equation" r:id="rId7" imgW="1739900" imgH="254000" progId="Equation.DSMT4">
                  <p:embed/>
                </p:oleObj>
              </mc:Choice>
              <mc:Fallback>
                <p:oleObj name="Equation" r:id="rId7" imgW="1739900" imgH="254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263" y="1890713"/>
                        <a:ext cx="396240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8" name="Object 15"/>
          <p:cNvGraphicFramePr>
            <a:graphicFrameLocks noChangeAspect="1"/>
          </p:cNvGraphicFramePr>
          <p:nvPr/>
        </p:nvGraphicFramePr>
        <p:xfrm>
          <a:off x="1084263" y="3289300"/>
          <a:ext cx="3983037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8" name="Equation" r:id="rId9" imgW="1803400" imgH="393700" progId="Equation.DSMT4">
                  <p:embed/>
                </p:oleObj>
              </mc:Choice>
              <mc:Fallback>
                <p:oleObj name="Equation" r:id="rId9" imgW="1803400" imgH="3937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263" y="3289300"/>
                        <a:ext cx="3983037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2" name="Object 6"/>
          <p:cNvGraphicFramePr>
            <a:graphicFrameLocks noChangeAspect="1"/>
          </p:cNvGraphicFramePr>
          <p:nvPr/>
        </p:nvGraphicFramePr>
        <p:xfrm>
          <a:off x="2079625" y="5002213"/>
          <a:ext cx="4611688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9" name="Equation" r:id="rId11" imgW="2057400" imgH="381000" progId="Equation.DSMT4">
                  <p:embed/>
                </p:oleObj>
              </mc:Choice>
              <mc:Fallback>
                <p:oleObj name="Equation" r:id="rId11" imgW="2057400" imgH="381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25" y="5002213"/>
                        <a:ext cx="4611688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0" name="Object 11"/>
          <p:cNvGraphicFramePr>
            <a:graphicFrameLocks noChangeAspect="1"/>
          </p:cNvGraphicFramePr>
          <p:nvPr/>
        </p:nvGraphicFramePr>
        <p:xfrm>
          <a:off x="2128838" y="2411413"/>
          <a:ext cx="58070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0" name="Equation" r:id="rId13" imgW="2667000" imgH="393700" progId="Equation.DSMT4">
                  <p:embed/>
                </p:oleObj>
              </mc:Choice>
              <mc:Fallback>
                <p:oleObj name="Equation" r:id="rId13" imgW="2667000" imgH="3937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838" y="2411413"/>
                        <a:ext cx="580707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1" name="Rectangle 3"/>
          <p:cNvSpPr txBox="1">
            <a:spLocks noChangeArrowheads="1"/>
          </p:cNvSpPr>
          <p:nvPr/>
        </p:nvSpPr>
        <p:spPr bwMode="auto">
          <a:xfrm>
            <a:off x="431800" y="368300"/>
            <a:ext cx="22225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C00000"/>
              </a:buClr>
              <a:buSzPct val="65000"/>
            </a:pPr>
            <a:r>
              <a:rPr lang="zh-CN" altLang="en-US" sz="2400" b="1">
                <a:solidFill>
                  <a:srgbClr val="990099"/>
                </a:solidFill>
                <a:latin typeface="华文细黑" pitchFamily="2" charset="-122"/>
                <a:ea typeface="华文细黑" pitchFamily="2" charset="-122"/>
              </a:rPr>
              <a:t>（</a:t>
            </a:r>
            <a:r>
              <a:rPr lang="en-US" altLang="zh-CN" sz="2400" b="1">
                <a:solidFill>
                  <a:srgbClr val="990099"/>
                </a:solidFill>
                <a:latin typeface="华文细黑" pitchFamily="2" charset="-122"/>
                <a:ea typeface="华文细黑" pitchFamily="2" charset="-122"/>
              </a:rPr>
              <a:t>2</a:t>
            </a:r>
            <a:r>
              <a:rPr lang="zh-CN" altLang="en-US" sz="2400" b="1">
                <a:solidFill>
                  <a:srgbClr val="990099"/>
                </a:solidFill>
                <a:latin typeface="华文细黑" pitchFamily="2" charset="-122"/>
                <a:ea typeface="华文细黑" pitchFamily="2" charset="-122"/>
              </a:rPr>
              <a:t>）相移法 </a:t>
            </a:r>
            <a:endParaRPr lang="en-US" altLang="zh-CN" sz="2400" b="1">
              <a:solidFill>
                <a:srgbClr val="990099"/>
              </a:solidFill>
              <a:latin typeface="华文细黑" pitchFamily="2" charset="-122"/>
              <a:ea typeface="华文细黑" pitchFamily="2" charset="-122"/>
            </a:endParaRPr>
          </a:p>
        </p:txBody>
      </p:sp>
      <p:graphicFrame>
        <p:nvGraphicFramePr>
          <p:cNvPr id="23562" name="Object 12"/>
          <p:cNvGraphicFramePr>
            <a:graphicFrameLocks noChangeAspect="1"/>
          </p:cNvGraphicFramePr>
          <p:nvPr/>
        </p:nvGraphicFramePr>
        <p:xfrm>
          <a:off x="5321300" y="1179513"/>
          <a:ext cx="2481263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1" name="Equation" r:id="rId15" imgW="1193800" imgH="254000" progId="Equation.DSMT4">
                  <p:embed/>
                </p:oleObj>
              </mc:Choice>
              <mc:Fallback>
                <p:oleObj name="Equation" r:id="rId15" imgW="1193800" imgH="2540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1300" y="1179513"/>
                        <a:ext cx="2481263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135063" y="3846513"/>
            <a:ext cx="800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en-US" altLang="zh-CN" sz="1600" b="1" kern="0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USB</a:t>
            </a:r>
            <a:r>
              <a:rPr lang="zh-CN" altLang="en-US" sz="2400" b="1" kern="0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400" b="1" kern="0" dirty="0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3979863" y="3668713"/>
            <a:ext cx="4445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en-US" altLang="zh-CN" sz="2400" b="1" kern="0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400" b="1" kern="0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400" b="1" kern="0" dirty="0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4838700" y="4468813"/>
            <a:ext cx="4445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en-US" altLang="zh-CN" sz="3200" b="1" kern="0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b="1" kern="0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400" b="1" kern="0" dirty="0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4335463" y="5357813"/>
            <a:ext cx="4445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en-US" altLang="zh-CN" sz="3200" b="1" kern="0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b="1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400" b="1" kern="0" dirty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4591" name="Object 15"/>
          <p:cNvGraphicFramePr>
            <a:graphicFrameLocks noChangeAspect="1"/>
          </p:cNvGraphicFramePr>
          <p:nvPr/>
        </p:nvGraphicFramePr>
        <p:xfrm>
          <a:off x="2051050" y="5994400"/>
          <a:ext cx="3735388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2" name="公式" r:id="rId17" imgW="1854200" imgH="228600" progId="Equation.3">
                  <p:embed/>
                </p:oleObj>
              </mc:Choice>
              <mc:Fallback>
                <p:oleObj name="公式" r:id="rId17" imgW="185420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994400"/>
                        <a:ext cx="3735388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D21BFF5-1EE7-44C6-9812-6F03E8AC9C1E}" type="slidenum">
              <a:rPr lang="en-US" altLang="zh-CN" smtClean="0"/>
              <a:pPr eaLnBrk="1" hangingPunct="1"/>
              <a:t>23</a:t>
            </a:fld>
            <a:endParaRPr lang="en-US" altLang="zh-CN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522288" y="323850"/>
            <a:ext cx="2611437" cy="519113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>
            <a:spAutoFit/>
          </a:bodyPr>
          <a:lstStyle/>
          <a:p>
            <a:pPr algn="l" eaLnBrk="1" hangingPunct="1"/>
            <a:r>
              <a:rPr lang="zh-CN" altLang="en-US" sz="2800" b="1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希尔伯特变换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6250" y="1223963"/>
            <a:ext cx="8493125" cy="1169987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定义：对于给定的全部谐波都移相</a:t>
            </a:r>
            <a:r>
              <a:rPr lang="en-US" altLang="zh-CN" sz="2400" b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90</a:t>
            </a:r>
            <a:r>
              <a:rPr lang="en-US" altLang="zh-CN" sz="2400" baseline="50000">
                <a:solidFill>
                  <a:srgbClr val="000000"/>
                </a:solidFill>
              </a:rPr>
              <a:t>o</a:t>
            </a:r>
            <a:r>
              <a:rPr lang="zh-CN" altLang="en-US" sz="2400" b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后合成的时间函数称为给定信号的</a:t>
            </a:r>
            <a:r>
              <a:rPr lang="en-US" altLang="zh-CN" sz="2400" b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Hilbert</a:t>
            </a:r>
            <a:r>
              <a:rPr lang="zh-CN" altLang="en-US" sz="2400" b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变换（</a:t>
            </a:r>
            <a:r>
              <a:rPr lang="zh-CN" altLang="en-US" sz="2400" b="0">
                <a:solidFill>
                  <a:schemeClr val="tx2"/>
                </a:solidFill>
                <a:latin typeface="华文细黑" pitchFamily="2" charset="-122"/>
                <a:ea typeface="华文细黑" pitchFamily="2" charset="-122"/>
              </a:rPr>
              <a:t>仍为时域</a:t>
            </a:r>
            <a:r>
              <a:rPr lang="zh-CN" altLang="en-US" sz="2400" b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）。</a:t>
            </a:r>
          </a:p>
        </p:txBody>
      </p:sp>
      <p:sp>
        <p:nvSpPr>
          <p:cNvPr id="108549" name="Rectangle 5"/>
          <p:cNvSpPr>
            <a:spLocks noChangeArrowheads="1"/>
          </p:cNvSpPr>
          <p:nvPr/>
        </p:nvSpPr>
        <p:spPr bwMode="auto">
          <a:xfrm>
            <a:off x="792163" y="4103688"/>
            <a:ext cx="544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hlink"/>
                </a:solidFill>
                <a:latin typeface="Times New Roman" pitchFamily="18" charset="0"/>
                <a:ea typeface="华文细黑" pitchFamily="2" charset="-122"/>
              </a:rPr>
              <a:t>希尔伯特变换的傅立叶变换</a:t>
            </a:r>
            <a:r>
              <a:rPr lang="zh-CN" altLang="en-US" sz="2400" b="1">
                <a:latin typeface="Times New Roman" pitchFamily="18" charset="0"/>
                <a:ea typeface="华文细黑" pitchFamily="2" charset="-122"/>
              </a:rPr>
              <a:t>：</a:t>
            </a:r>
          </a:p>
        </p:txBody>
      </p:sp>
      <p:graphicFrame>
        <p:nvGraphicFramePr>
          <p:cNvPr id="108550" name="Object 6"/>
          <p:cNvGraphicFramePr>
            <a:graphicFrameLocks noChangeAspect="1"/>
          </p:cNvGraphicFramePr>
          <p:nvPr/>
        </p:nvGraphicFramePr>
        <p:xfrm>
          <a:off x="2141538" y="4868863"/>
          <a:ext cx="372586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name="公式" r:id="rId3" imgW="1752600" imgH="241300" progId="Equation.3">
                  <p:embed/>
                </p:oleObj>
              </mc:Choice>
              <mc:Fallback>
                <p:oleObj name="公式" r:id="rId3" imgW="1752600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538" y="4868863"/>
                        <a:ext cx="372586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2B2B2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1" name="Object 7"/>
          <p:cNvGraphicFramePr>
            <a:graphicFrameLocks noChangeAspect="1"/>
          </p:cNvGraphicFramePr>
          <p:nvPr/>
        </p:nvGraphicFramePr>
        <p:xfrm>
          <a:off x="2546350" y="2259013"/>
          <a:ext cx="2668588" cy="173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0" name="Equation" r:id="rId5" imgW="1333500" imgH="876300" progId="Equation.DSMT4">
                  <p:embed/>
                </p:oleObj>
              </mc:Choice>
              <mc:Fallback>
                <p:oleObj name="Equation" r:id="rId5" imgW="1333500" imgH="8763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6350" y="2259013"/>
                        <a:ext cx="2668588" cy="173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2B2B2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C541CB2-2F3A-4E62-A30F-90E3AB10397A}" type="slidenum">
              <a:rPr lang="en-US" altLang="zh-CN" smtClean="0"/>
              <a:pPr eaLnBrk="1" hangingPunct="1"/>
              <a:t>24</a:t>
            </a:fld>
            <a:endParaRPr lang="en-US" altLang="zh-CN"/>
          </a:p>
        </p:txBody>
      </p:sp>
      <p:grpSp>
        <p:nvGrpSpPr>
          <p:cNvPr id="25603" name="Group 5"/>
          <p:cNvGrpSpPr>
            <a:grpSpLocks/>
          </p:cNvGrpSpPr>
          <p:nvPr/>
        </p:nvGrpSpPr>
        <p:grpSpPr bwMode="auto">
          <a:xfrm>
            <a:off x="2411413" y="1089025"/>
            <a:ext cx="3430587" cy="795338"/>
            <a:chOff x="1463" y="1253"/>
            <a:chExt cx="2161" cy="501"/>
          </a:xfrm>
        </p:grpSpPr>
        <p:graphicFrame>
          <p:nvGraphicFramePr>
            <p:cNvPr id="25609" name="Object 6"/>
            <p:cNvGraphicFramePr>
              <a:graphicFrameLocks noChangeAspect="1"/>
            </p:cNvGraphicFramePr>
            <p:nvPr/>
          </p:nvGraphicFramePr>
          <p:xfrm>
            <a:off x="1463" y="1281"/>
            <a:ext cx="2115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26" name="Visio" r:id="rId3" imgW="3357067" imgH="750722" progId="Visio.Drawing.11">
                    <p:embed/>
                  </p:oleObj>
                </mc:Choice>
                <mc:Fallback>
                  <p:oleObj name="Visio" r:id="rId3" imgW="3357067" imgH="750722" progId="Visio.Drawing.11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3" y="1281"/>
                          <a:ext cx="2115" cy="4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0" name="Object 7"/>
            <p:cNvGraphicFramePr>
              <a:graphicFrameLocks noChangeAspect="1"/>
            </p:cNvGraphicFramePr>
            <p:nvPr/>
          </p:nvGraphicFramePr>
          <p:xfrm>
            <a:off x="2219" y="1435"/>
            <a:ext cx="653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27" name="公式" r:id="rId5" imgW="438150" imgH="200025" progId="Equation.3">
                    <p:embed/>
                  </p:oleObj>
                </mc:Choice>
                <mc:Fallback>
                  <p:oleObj name="公式" r:id="rId5" imgW="438150" imgH="200025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9" y="1435"/>
                          <a:ext cx="653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1" name="Object 8"/>
            <p:cNvGraphicFramePr>
              <a:graphicFrameLocks noChangeAspect="1"/>
            </p:cNvGraphicFramePr>
            <p:nvPr/>
          </p:nvGraphicFramePr>
          <p:xfrm>
            <a:off x="1491" y="1310"/>
            <a:ext cx="458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28" name="公式" r:id="rId7" imgW="304800" imgH="171450" progId="Equation.3">
                    <p:embed/>
                  </p:oleObj>
                </mc:Choice>
                <mc:Fallback>
                  <p:oleObj name="公式" r:id="rId7" imgW="304800" imgH="17145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1" y="1310"/>
                          <a:ext cx="458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2" name="Object 9"/>
            <p:cNvGraphicFramePr>
              <a:graphicFrameLocks noChangeAspect="1"/>
            </p:cNvGraphicFramePr>
            <p:nvPr/>
          </p:nvGraphicFramePr>
          <p:xfrm>
            <a:off x="3163" y="1253"/>
            <a:ext cx="461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29" name="公式" r:id="rId9" imgW="304800" imgH="190500" progId="Equation.3">
                    <p:embed/>
                  </p:oleObj>
                </mc:Choice>
                <mc:Fallback>
                  <p:oleObj name="公式" r:id="rId9" imgW="304800" imgH="1905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3" y="1253"/>
                          <a:ext cx="461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矩形 14"/>
          <p:cNvSpPr/>
          <p:nvPr/>
        </p:nvSpPr>
        <p:spPr>
          <a:xfrm>
            <a:off x="611188" y="2303463"/>
            <a:ext cx="1716087" cy="457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传递函数</a:t>
            </a:r>
            <a:r>
              <a:rPr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</a:rPr>
              <a:t>：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881063" y="5634038"/>
            <a:ext cx="4500562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zh-CN" altLang="en-US" sz="2400" b="1">
                <a:solidFill>
                  <a:srgbClr val="0000CC"/>
                </a:solidFill>
                <a:latin typeface="Arial" charset="0"/>
                <a:ea typeface="华文细黑" pitchFamily="2" charset="-122"/>
              </a:rPr>
              <a:t>含义</a:t>
            </a:r>
            <a:r>
              <a:rPr lang="zh-CN" altLang="en-US" sz="2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华文细黑" pitchFamily="2" charset="-122"/>
              </a:rPr>
              <a:t>：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华文细黑" pitchFamily="2" charset="-122"/>
              </a:rPr>
              <a:t>幅度不变，相移 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华文细黑" pitchFamily="2" charset="-122"/>
              </a:rPr>
              <a:t>-</a:t>
            </a:r>
            <a:r>
              <a:rPr lang="el-GR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华文细黑" pitchFamily="2" charset="-122"/>
              </a:rPr>
              <a:t>π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华文细黑" pitchFamily="2" charset="-122"/>
              </a:rPr>
              <a:t>/2</a:t>
            </a:r>
            <a:r>
              <a:rPr lang="zh-CN" altLang="en-US" sz="2400">
                <a:latin typeface="Arial" charset="0"/>
                <a:ea typeface="华文细黑" pitchFamily="2" charset="-122"/>
              </a:rPr>
              <a:t> </a:t>
            </a:r>
            <a:endParaRPr lang="en-US" altLang="zh-CN" sz="2400">
              <a:latin typeface="Arial" charset="0"/>
              <a:ea typeface="华文细黑" pitchFamily="2" charset="-122"/>
            </a:endParaRPr>
          </a:p>
        </p:txBody>
      </p:sp>
      <p:sp>
        <p:nvSpPr>
          <p:cNvPr id="109582" name="Rectangle 14"/>
          <p:cNvSpPr>
            <a:spLocks noChangeArrowheads="1"/>
          </p:cNvSpPr>
          <p:nvPr/>
        </p:nvSpPr>
        <p:spPr bwMode="auto">
          <a:xfrm>
            <a:off x="385763" y="434975"/>
            <a:ext cx="2382837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rgbClr val="0000CC"/>
                </a:solidFill>
                <a:latin typeface="Arial" charset="0"/>
                <a:ea typeface="黑体" pitchFamily="2" charset="-122"/>
              </a:rPr>
              <a:t>Hilbert</a:t>
            </a:r>
            <a:r>
              <a:rPr lang="zh-CN" altLang="en-US" sz="2800" b="1">
                <a:solidFill>
                  <a:srgbClr val="0000CC"/>
                </a:solidFill>
                <a:latin typeface="Arial" charset="0"/>
                <a:ea typeface="黑体" pitchFamily="2" charset="-122"/>
              </a:rPr>
              <a:t>滤波器</a:t>
            </a:r>
          </a:p>
        </p:txBody>
      </p:sp>
      <p:graphicFrame>
        <p:nvGraphicFramePr>
          <p:cNvPr id="25607" name="Object 15"/>
          <p:cNvGraphicFramePr>
            <a:graphicFrameLocks noChangeAspect="1"/>
          </p:cNvGraphicFramePr>
          <p:nvPr/>
        </p:nvGraphicFramePr>
        <p:xfrm>
          <a:off x="2411413" y="2124075"/>
          <a:ext cx="4375150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0" name="Equation" r:id="rId11" imgW="2235200" imgH="939800" progId="Equation.DSMT4">
                  <p:embed/>
                </p:oleObj>
              </mc:Choice>
              <mc:Fallback>
                <p:oleObj name="Equation" r:id="rId11" imgW="2235200" imgH="9398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124075"/>
                        <a:ext cx="4375150" cy="181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999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8" name="Object 17"/>
          <p:cNvGraphicFramePr>
            <a:graphicFrameLocks noChangeAspect="1"/>
          </p:cNvGraphicFramePr>
          <p:nvPr/>
        </p:nvGraphicFramePr>
        <p:xfrm>
          <a:off x="2636838" y="4014788"/>
          <a:ext cx="2970212" cy="145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1" name="公式" r:id="rId13" imgW="1485900" imgH="736600" progId="Equation.3">
                  <p:embed/>
                </p:oleObj>
              </mc:Choice>
              <mc:Fallback>
                <p:oleObj name="公式" r:id="rId13" imgW="1485900" imgH="736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6838" y="4014788"/>
                        <a:ext cx="2970212" cy="1455737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D3160E7-32AC-4196-9A60-3D759BB46F10}" type="slidenum">
              <a:rPr lang="en-US" altLang="zh-CN" smtClean="0"/>
              <a:pPr eaLnBrk="1" hangingPunct="1"/>
              <a:t>25</a:t>
            </a:fld>
            <a:endParaRPr lang="en-US" altLang="zh-CN"/>
          </a:p>
        </p:txBody>
      </p:sp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1601788" y="1898650"/>
          <a:ext cx="5491162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0" name="Visio" r:id="rId3" imgW="1470087" imgH="880638" progId="Visio.Drawing.11">
                  <p:embed/>
                </p:oleObj>
              </mc:Choice>
              <mc:Fallback>
                <p:oleObj name="Visio" r:id="rId3" imgW="1470087" imgH="880638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788" y="1898650"/>
                        <a:ext cx="5491162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矩形 21"/>
          <p:cNvSpPr>
            <a:spLocks noChangeArrowheads="1"/>
          </p:cNvSpPr>
          <p:nvPr/>
        </p:nvSpPr>
        <p:spPr bwMode="auto">
          <a:xfrm>
            <a:off x="1601788" y="5319713"/>
            <a:ext cx="3735387" cy="1019175"/>
          </a:xfrm>
          <a:prstGeom prst="rect">
            <a:avLst/>
          </a:prstGeom>
          <a:noFill/>
          <a:ln w="38100" cmpd="dbl">
            <a:solidFill>
              <a:srgbClr val="66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en-US" altLang="zh-CN" sz="2400" b="1">
                <a:solidFill>
                  <a:srgbClr val="FF0000"/>
                </a:solidFill>
                <a:latin typeface="Arial" charset="0"/>
                <a:ea typeface="华文细黑" pitchFamily="2" charset="-122"/>
                <a:cs typeface="Arial" charset="0"/>
              </a:rPr>
              <a:t> H</a:t>
            </a:r>
            <a:r>
              <a:rPr lang="en-US" altLang="zh-CN" sz="2400" b="1" baseline="-25000">
                <a:solidFill>
                  <a:srgbClr val="FF0000"/>
                </a:solidFill>
                <a:latin typeface="Arial" charset="0"/>
                <a:ea typeface="华文细黑" pitchFamily="2" charset="-122"/>
                <a:cs typeface="Arial" charset="0"/>
              </a:rPr>
              <a:t>h</a:t>
            </a:r>
            <a:r>
              <a:rPr lang="en-US" altLang="zh-CN" sz="2400" b="1">
                <a:solidFill>
                  <a:srgbClr val="FF0000"/>
                </a:solidFill>
                <a:latin typeface="Arial" charset="0"/>
                <a:ea typeface="华文细黑" pitchFamily="2" charset="-122"/>
                <a:cs typeface="Arial" charset="0"/>
              </a:rPr>
              <a:t>(</a:t>
            </a:r>
            <a:r>
              <a:rPr lang="en-US" altLang="zh-CN" sz="2400" b="1">
                <a:solidFill>
                  <a:srgbClr val="FF0000"/>
                </a:solidFill>
                <a:latin typeface="Arial" charset="0"/>
                <a:ea typeface="华文细黑" pitchFamily="2" charset="-122"/>
                <a:cs typeface="Arial" charset="0"/>
                <a:sym typeface="Symbol" pitchFamily="18" charset="2"/>
              </a:rPr>
              <a:t></a:t>
            </a:r>
            <a:r>
              <a:rPr lang="en-US" altLang="zh-CN" sz="2400" b="1">
                <a:solidFill>
                  <a:srgbClr val="FF0000"/>
                </a:solidFill>
                <a:latin typeface="Arial" charset="0"/>
                <a:ea typeface="华文细黑" pitchFamily="2" charset="-122"/>
                <a:cs typeface="Arial" charset="0"/>
              </a:rPr>
              <a:t>)</a:t>
            </a:r>
            <a:r>
              <a:rPr lang="zh-CN" altLang="en-US" sz="2400" b="1">
                <a:latin typeface="Arial" charset="0"/>
                <a:ea typeface="华文细黑" pitchFamily="2" charset="-122"/>
                <a:cs typeface="Arial" charset="0"/>
              </a:rPr>
              <a:t> 对 </a:t>
            </a:r>
            <a:r>
              <a:rPr lang="en-US" altLang="zh-CN" sz="2400" b="1">
                <a:latin typeface="Arial" charset="0"/>
                <a:ea typeface="华文细黑" pitchFamily="2" charset="-122"/>
                <a:cs typeface="Arial" charset="0"/>
              </a:rPr>
              <a:t>m(t) </a:t>
            </a:r>
            <a:r>
              <a:rPr lang="zh-CN" altLang="en-US" sz="2400" b="1">
                <a:latin typeface="Arial" charset="0"/>
                <a:ea typeface="华文细黑" pitchFamily="2" charset="-122"/>
                <a:cs typeface="Arial" charset="0"/>
              </a:rPr>
              <a:t>的所有频率分量精确相移 </a:t>
            </a:r>
            <a:r>
              <a:rPr lang="el-GR" altLang="zh-CN" sz="2400" b="1">
                <a:latin typeface="Arial" charset="0"/>
                <a:ea typeface="华文细黑" pitchFamily="2" charset="-122"/>
                <a:cs typeface="Arial" charset="0"/>
              </a:rPr>
              <a:t>π</a:t>
            </a:r>
            <a:r>
              <a:rPr lang="en-US" altLang="zh-CN" sz="2400" b="1">
                <a:latin typeface="Arial" charset="0"/>
                <a:ea typeface="华文细黑" pitchFamily="2" charset="-122"/>
                <a:cs typeface="Arial" charset="0"/>
              </a:rPr>
              <a:t>/2 </a:t>
            </a:r>
            <a:endParaRPr lang="zh-CN" altLang="en-US" sz="2400" b="1">
              <a:latin typeface="Arial" charset="0"/>
              <a:ea typeface="华文细黑" pitchFamily="2" charset="-122"/>
              <a:cs typeface="Arial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642100" y="5859463"/>
            <a:ext cx="2222500" cy="457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u="sng" dirty="0">
                <a:solidFill>
                  <a:srgbClr val="FF0000"/>
                </a:solidFill>
                <a:latin typeface="+mn-ea"/>
              </a:rPr>
              <a:t>技术难点之二</a:t>
            </a:r>
          </a:p>
        </p:txBody>
      </p:sp>
      <p:sp>
        <p:nvSpPr>
          <p:cNvPr id="16" name="矩形 15"/>
          <p:cNvSpPr/>
          <p:nvPr/>
        </p:nvSpPr>
        <p:spPr>
          <a:xfrm>
            <a:off x="7938" y="806450"/>
            <a:ext cx="719455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26631" name="矩形 20"/>
          <p:cNvSpPr>
            <a:spLocks noChangeArrowheads="1"/>
          </p:cNvSpPr>
          <p:nvPr/>
        </p:nvSpPr>
        <p:spPr bwMode="auto">
          <a:xfrm>
            <a:off x="522288" y="5273675"/>
            <a:ext cx="1052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要求</a:t>
            </a:r>
            <a:r>
              <a:rPr lang="zh-CN" altLang="en-US" sz="2000" b="1">
                <a:solidFill>
                  <a:srgbClr val="0000CC"/>
                </a:solidFill>
                <a:latin typeface="宋体" pitchFamily="2" charset="-122"/>
              </a:rPr>
              <a:t>：</a:t>
            </a:r>
            <a:endParaRPr lang="en-US" altLang="zh-CN" sz="2000" b="1">
              <a:solidFill>
                <a:srgbClr val="0000CC"/>
              </a:solidFill>
              <a:latin typeface="宋体" pitchFamily="2" charset="-122"/>
            </a:endParaRPr>
          </a:p>
        </p:txBody>
      </p:sp>
      <p:graphicFrame>
        <p:nvGraphicFramePr>
          <p:cNvPr id="26632" name="Object 16"/>
          <p:cNvGraphicFramePr>
            <a:graphicFrameLocks noChangeAspect="1"/>
          </p:cNvGraphicFramePr>
          <p:nvPr/>
        </p:nvGraphicFramePr>
        <p:xfrm>
          <a:off x="836613" y="584200"/>
          <a:ext cx="56356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1" name="公式" r:id="rId5" imgW="2451100" imgH="406400" progId="Equation.3">
                  <p:embed/>
                </p:oleObj>
              </mc:Choice>
              <mc:Fallback>
                <p:oleObj name="公式" r:id="rId5" imgW="2451100" imgH="4064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13" y="584200"/>
                        <a:ext cx="5635625" cy="790575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3" name="AutoShape 17"/>
          <p:cNvSpPr>
            <a:spLocks noChangeArrowheads="1"/>
          </p:cNvSpPr>
          <p:nvPr/>
        </p:nvSpPr>
        <p:spPr bwMode="auto">
          <a:xfrm>
            <a:off x="4032250" y="1438275"/>
            <a:ext cx="1079500" cy="449263"/>
          </a:xfrm>
          <a:prstGeom prst="wedgeRoundRectCallout">
            <a:avLst>
              <a:gd name="adj1" fmla="val -29704"/>
              <a:gd name="adj2" fmla="val -114662"/>
              <a:gd name="adj3" fmla="val 16667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/>
              <a:t>下边带</a:t>
            </a:r>
          </a:p>
        </p:txBody>
      </p:sp>
      <p:sp>
        <p:nvSpPr>
          <p:cNvPr id="26634" name="AutoShape 18"/>
          <p:cNvSpPr>
            <a:spLocks noChangeArrowheads="1"/>
          </p:cNvSpPr>
          <p:nvPr/>
        </p:nvSpPr>
        <p:spPr bwMode="auto">
          <a:xfrm>
            <a:off x="4932363" y="0"/>
            <a:ext cx="1214437" cy="449263"/>
          </a:xfrm>
          <a:prstGeom prst="wedgeRoundRectCallout">
            <a:avLst>
              <a:gd name="adj1" fmla="val -95491"/>
              <a:gd name="adj2" fmla="val 107597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/>
              <a:t>上边带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536CDF8-E8B8-441C-8D4F-D69B6C57730A}" type="slidenum">
              <a:rPr lang="en-US" altLang="zh-CN" smtClean="0"/>
              <a:pPr eaLnBrk="1" hangingPunct="1"/>
              <a:t>26</a:t>
            </a:fld>
            <a:endParaRPr lang="en-US" altLang="zh-CN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41313" y="368300"/>
            <a:ext cx="3111500" cy="4889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C00000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CN" sz="2800" dirty="0">
                <a:latin typeface="Arial" pitchFamily="34" charset="0"/>
                <a:ea typeface="黑体" pitchFamily="2" charset="-122"/>
                <a:cs typeface="Arial" pitchFamily="34" charset="0"/>
              </a:rPr>
              <a:t>SSB</a:t>
            </a:r>
            <a:r>
              <a:rPr lang="zh-CN" altLang="en-US" sz="2800" b="1" dirty="0">
                <a:latin typeface="Arial" pitchFamily="34" charset="0"/>
                <a:ea typeface="黑体" pitchFamily="2" charset="-122"/>
                <a:cs typeface="Arial" pitchFamily="34" charset="0"/>
              </a:rPr>
              <a:t>信号的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特点</a:t>
            </a:r>
            <a:endParaRPr lang="en-US" altLang="zh-CN" sz="2800" b="1" kern="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22288" y="1314450"/>
            <a:ext cx="7956550" cy="45783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 cap="flat">
            <a:noFill/>
            <a:prstDash val="lg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优点之一是频带利用率高。其传输带宽仅为</a:t>
            </a:r>
            <a:r>
              <a:rPr lang="en-US" altLang="zh-CN" sz="2400" dirty="0">
                <a:latin typeface="华文中宋" pitchFamily="2" charset="-122"/>
                <a:ea typeface="华文中宋" pitchFamily="2" charset="-122"/>
              </a:rPr>
              <a:t>AM/DSB</a:t>
            </a: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的一半：                                     因此，在频谱拥挤的通信场合获得了广泛应用，尤其在短波通信和多路载波电话中占有重要的地位。</a:t>
            </a:r>
            <a:endParaRPr lang="zh-CN" altLang="en-US" sz="2400" kern="0" dirty="0">
              <a:latin typeface="Arial" pitchFamily="34" charset="0"/>
              <a:ea typeface="华文中宋" pitchFamily="2" charset="-122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优点之二是低功耗特性，因为</a:t>
            </a:r>
            <a:r>
              <a:rPr lang="zh-CN" altLang="en-US" sz="2400" b="1" dirty="0"/>
              <a:t>不需传送载波和另一个边带而节省了功率</a:t>
            </a:r>
            <a:r>
              <a:rPr lang="zh-CN" altLang="en-US" sz="2400" dirty="0"/>
              <a:t>。</a:t>
            </a: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这一点对于移动通信系统尤为重要。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 b="1" dirty="0"/>
              <a:t>缺点是设备较复杂，存在技术难点</a:t>
            </a:r>
            <a:r>
              <a:rPr lang="zh-CN" altLang="en-US" sz="2400" b="1" dirty="0">
                <a:latin typeface="华文中宋" pitchFamily="2" charset="-122"/>
                <a:ea typeface="华文中宋" pitchFamily="2" charset="-122"/>
              </a:rPr>
              <a:t>。也</a:t>
            </a:r>
            <a:r>
              <a:rPr lang="zh-CN" altLang="en-US" sz="2400" b="1" dirty="0"/>
              <a:t>需相干解调。</a:t>
            </a:r>
            <a:endParaRPr lang="zh-CN" altLang="en-US" sz="2400" b="1" dirty="0">
              <a:latin typeface="华文中宋" pitchFamily="2" charset="-122"/>
              <a:ea typeface="华文中宋" pitchFamily="2" charset="-122"/>
            </a:endParaRPr>
          </a:p>
          <a:p>
            <a:pPr>
              <a:lnSpc>
                <a:spcPct val="120000"/>
              </a:lnSpc>
              <a:buClr>
                <a:srgbClr val="000099"/>
              </a:buClr>
              <a:buSzPct val="50000"/>
              <a:defRPr/>
            </a:pPr>
            <a:endParaRPr lang="zh-CN" altLang="en-US" sz="2400" dirty="0">
              <a:latin typeface="华文中宋" pitchFamily="2" charset="-122"/>
              <a:ea typeface="华文中宋" pitchFamily="2" charset="-122"/>
            </a:endParaRPr>
          </a:p>
        </p:txBody>
      </p:sp>
      <p:graphicFrame>
        <p:nvGraphicFramePr>
          <p:cNvPr id="27653" name="Object 2"/>
          <p:cNvGraphicFramePr>
            <a:graphicFrameLocks noChangeAspect="1"/>
          </p:cNvGraphicFramePr>
          <p:nvPr/>
        </p:nvGraphicFramePr>
        <p:xfrm>
          <a:off x="2185988" y="1989138"/>
          <a:ext cx="294481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" name="Equation" r:id="rId3" imgW="1193800" imgH="228600" progId="Equation.DSMT4">
                  <p:embed/>
                </p:oleObj>
              </mc:Choice>
              <mc:Fallback>
                <p:oleObj name="Equation" r:id="rId3" imgW="1193800" imgH="228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5988" y="1989138"/>
                        <a:ext cx="2944812" cy="5842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F9740F0-FE6C-4CB4-A5A0-AD6873C2384F}" type="slidenum">
              <a:rPr lang="en-US" altLang="zh-CN" smtClean="0"/>
              <a:pPr eaLnBrk="1" hangingPunct="1"/>
              <a:t>27</a:t>
            </a:fld>
            <a:endParaRPr lang="en-US" altLang="zh-CN"/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0" y="368300"/>
            <a:ext cx="5422900" cy="649288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None/>
            </a:pPr>
            <a:r>
              <a:rPr lang="en-US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§</a:t>
            </a:r>
            <a:r>
              <a:rPr lang="en-US" altLang="zh-CN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5.1.4   </a:t>
            </a:r>
            <a:r>
              <a:rPr lang="zh-CN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残留边带调制（</a:t>
            </a:r>
            <a:r>
              <a:rPr lang="en-US" altLang="zh-CN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VSB</a:t>
            </a:r>
            <a:r>
              <a:rPr lang="zh-CN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）</a:t>
            </a:r>
          </a:p>
        </p:txBody>
      </p:sp>
      <p:sp>
        <p:nvSpPr>
          <p:cNvPr id="12288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288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28679" name="矩形 15"/>
          <p:cNvSpPr>
            <a:spLocks noChangeArrowheads="1"/>
          </p:cNvSpPr>
          <p:nvPr/>
        </p:nvSpPr>
        <p:spPr bwMode="auto">
          <a:xfrm>
            <a:off x="1422400" y="1403350"/>
            <a:ext cx="5418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Arial" charset="0"/>
                <a:ea typeface="华文细黑" pitchFamily="2" charset="-122"/>
                <a:cs typeface="Arial" charset="0"/>
              </a:rPr>
              <a:t>——</a:t>
            </a:r>
            <a:r>
              <a:rPr lang="zh-CN" altLang="en-US" sz="2400" b="1">
                <a:latin typeface="Arial" charset="0"/>
                <a:ea typeface="华文细黑" pitchFamily="2" charset="-122"/>
                <a:cs typeface="Arial" charset="0"/>
              </a:rPr>
              <a:t>介于</a:t>
            </a:r>
            <a:r>
              <a:rPr lang="en-US" altLang="zh-CN" sz="2400" b="1">
                <a:latin typeface="Arial" charset="0"/>
                <a:ea typeface="华文细黑" pitchFamily="2" charset="-122"/>
                <a:cs typeface="Arial" charset="0"/>
              </a:rPr>
              <a:t>SSB</a:t>
            </a:r>
            <a:r>
              <a:rPr lang="zh-CN" altLang="en-US" sz="2400" b="1">
                <a:latin typeface="Arial" charset="0"/>
                <a:ea typeface="华文细黑" pitchFamily="2" charset="-122"/>
                <a:cs typeface="Arial" charset="0"/>
              </a:rPr>
              <a:t>与</a:t>
            </a:r>
            <a:r>
              <a:rPr lang="en-US" altLang="zh-CN" sz="2400" b="1">
                <a:latin typeface="Arial" charset="0"/>
                <a:ea typeface="华文细黑" pitchFamily="2" charset="-122"/>
                <a:cs typeface="Arial" charset="0"/>
              </a:rPr>
              <a:t>DSB</a:t>
            </a:r>
            <a:r>
              <a:rPr lang="zh-CN" altLang="en-US" sz="2400" b="1">
                <a:latin typeface="Arial" charset="0"/>
                <a:ea typeface="华文细黑" pitchFamily="2" charset="-122"/>
                <a:cs typeface="Arial" charset="0"/>
              </a:rPr>
              <a:t>之间的折中方案。</a:t>
            </a:r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28681" name="Object 4"/>
          <p:cNvGraphicFramePr>
            <a:graphicFrameLocks noChangeAspect="1"/>
          </p:cNvGraphicFramePr>
          <p:nvPr/>
        </p:nvGraphicFramePr>
        <p:xfrm>
          <a:off x="1238250" y="1962150"/>
          <a:ext cx="6394450" cy="444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5" name="Visio" r:id="rId3" imgW="4243380" imgH="2956466" progId="Visio.Drawing.11">
                  <p:embed/>
                </p:oleObj>
              </mc:Choice>
              <mc:Fallback>
                <p:oleObj name="Visio" r:id="rId3" imgW="4243380" imgH="2956466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1962150"/>
                        <a:ext cx="6394450" cy="444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654F61E-2BEA-4C4D-A0D3-E5AAFF54CD05}" type="slidenum">
              <a:rPr lang="en-US" altLang="zh-CN" smtClean="0"/>
              <a:pPr eaLnBrk="1" hangingPunct="1"/>
              <a:t>28</a:t>
            </a:fld>
            <a:endParaRPr lang="en-US" altLang="zh-CN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57225" y="368300"/>
            <a:ext cx="2978150" cy="4889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VSB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信号的产生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267200" y="1179513"/>
            <a:ext cx="1155700" cy="1192212"/>
          </a:xfrm>
          <a:prstGeom prst="ellipse">
            <a:avLst/>
          </a:prstGeom>
          <a:noFill/>
          <a:ln w="57150" cmpd="thinThick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98500" y="3090863"/>
            <a:ext cx="2978150" cy="4889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VSB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信号的解调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15" name="Object 8"/>
          <p:cNvGraphicFramePr>
            <a:graphicFrameLocks noChangeAspect="1"/>
          </p:cNvGraphicFramePr>
          <p:nvPr/>
        </p:nvGraphicFramePr>
        <p:xfrm>
          <a:off x="1166813" y="5135563"/>
          <a:ext cx="7367587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7" name="Equation" r:id="rId4" imgW="4038600" imgH="393700" progId="Equation.DSMT4">
                  <p:embed/>
                </p:oleObj>
              </mc:Choice>
              <mc:Fallback>
                <p:oleObj name="Equation" r:id="rId4" imgW="4038600" imgH="393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3" y="5135563"/>
                        <a:ext cx="7367587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29706" name="Object 12"/>
          <p:cNvGraphicFramePr>
            <a:graphicFrameLocks noChangeAspect="1"/>
          </p:cNvGraphicFramePr>
          <p:nvPr/>
        </p:nvGraphicFramePr>
        <p:xfrm>
          <a:off x="2000250" y="1223963"/>
          <a:ext cx="451485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8" name="Visio" r:id="rId6" imgW="1266559" imgH="455231" progId="Visio.Drawing.11">
                  <p:embed/>
                </p:oleObj>
              </mc:Choice>
              <mc:Fallback>
                <p:oleObj name="Visio" r:id="rId6" imgW="1266559" imgH="455231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0" y="1223963"/>
                        <a:ext cx="451485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7" name="Object 4"/>
          <p:cNvGraphicFramePr>
            <a:graphicFrameLocks noChangeAspect="1"/>
          </p:cNvGraphicFramePr>
          <p:nvPr/>
        </p:nvGraphicFramePr>
        <p:xfrm>
          <a:off x="3797300" y="3490913"/>
          <a:ext cx="451485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9" name="Visio" r:id="rId8" imgW="1266559" imgH="455231" progId="Visio.Drawing.11">
                  <p:embed/>
                </p:oleObj>
              </mc:Choice>
              <mc:Fallback>
                <p:oleObj name="Visio" r:id="rId8" imgW="1266559" imgH="455231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300" y="3490913"/>
                        <a:ext cx="451485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曲线连接符 17"/>
          <p:cNvCxnSpPr/>
          <p:nvPr/>
        </p:nvCxnSpPr>
        <p:spPr>
          <a:xfrm rot="10800000" flipV="1">
            <a:off x="1644650" y="3979863"/>
            <a:ext cx="1955800" cy="1200150"/>
          </a:xfrm>
          <a:prstGeom prst="curvedConnector3">
            <a:avLst>
              <a:gd name="adj1" fmla="val 50000"/>
            </a:avLst>
          </a:prstGeom>
          <a:ln w="19050">
            <a:solidFill>
              <a:srgbClr val="0000CC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9" name="AutoShape 17"/>
          <p:cNvSpPr>
            <a:spLocks noChangeArrowheads="1"/>
          </p:cNvSpPr>
          <p:nvPr/>
        </p:nvSpPr>
        <p:spPr bwMode="auto">
          <a:xfrm>
            <a:off x="5697538" y="2214563"/>
            <a:ext cx="2251075" cy="987425"/>
          </a:xfrm>
          <a:prstGeom prst="wedgeRoundRectCallout">
            <a:avLst>
              <a:gd name="adj1" fmla="val -67278"/>
              <a:gd name="adj2" fmla="val -56912"/>
              <a:gd name="adj3" fmla="val 16667"/>
            </a:avLst>
          </a:prstGeom>
          <a:solidFill>
            <a:srgbClr val="E8E8E8"/>
          </a:solidFill>
          <a:ln w="19050" algn="ctr">
            <a:solidFill>
              <a:srgbClr val="00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3200"/>
              </a:lnSpc>
            </a:pPr>
            <a:r>
              <a:rPr lang="zh-CN" altLang="en-US" sz="24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应该具有怎样</a:t>
            </a:r>
            <a:endParaRPr lang="en-US" altLang="zh-CN" sz="240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4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的滤波特性？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0D90399-87E7-417D-B85E-5C4E05A10CE5}" type="slidenum">
              <a:rPr lang="en-US" altLang="zh-CN" smtClean="0"/>
              <a:pPr eaLnBrk="1" hangingPunct="1"/>
              <a:t>29</a:t>
            </a:fld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5683250" y="0"/>
            <a:ext cx="3460750" cy="15176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30724" name="Object 4"/>
          <p:cNvGraphicFramePr>
            <a:graphicFrameLocks noChangeAspect="1"/>
          </p:cNvGraphicFramePr>
          <p:nvPr/>
        </p:nvGraphicFramePr>
        <p:xfrm>
          <a:off x="1638300" y="1073150"/>
          <a:ext cx="35560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7" name="Equation" r:id="rId3" imgW="1536033" imgH="253890" progId="Equation.DSMT4">
                  <p:embed/>
                </p:oleObj>
              </mc:Choice>
              <mc:Fallback>
                <p:oleObj name="Equation" r:id="rId3" imgW="1536033" imgH="25389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1073150"/>
                        <a:ext cx="35560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7"/>
          <p:cNvGraphicFramePr>
            <a:graphicFrameLocks noChangeAspect="1"/>
          </p:cNvGraphicFramePr>
          <p:nvPr/>
        </p:nvGraphicFramePr>
        <p:xfrm>
          <a:off x="1549400" y="1873250"/>
          <a:ext cx="493395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8" name="Equation" r:id="rId5" imgW="2336800" imgH="254000" progId="Equation.DSMT4">
                  <p:embed/>
                </p:oleObj>
              </mc:Choice>
              <mc:Fallback>
                <p:oleObj name="Equation" r:id="rId5" imgW="2336800" imgH="254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1873250"/>
                        <a:ext cx="493395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71500" y="1073150"/>
            <a:ext cx="10668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相乘</a:t>
            </a:r>
            <a:r>
              <a:rPr lang="zh-CN" altLang="en-US" sz="24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：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2705100" y="2673350"/>
          <a:ext cx="582771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9" name="Equation" r:id="rId7" imgW="2921000" imgH="393700" progId="Equation.DSMT4">
                  <p:embed/>
                </p:oleObj>
              </mc:Choice>
              <mc:Fallback>
                <p:oleObj name="Equation" r:id="rId7" imgW="2921000" imgH="393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100" y="2673350"/>
                        <a:ext cx="5827713" cy="75565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737373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/>
        </p:nvGraphicFramePr>
        <p:xfrm>
          <a:off x="1504950" y="3473450"/>
          <a:ext cx="638810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0" name="Equation" r:id="rId9" imgW="2832100" imgH="812800" progId="Equation.DSMT4">
                  <p:embed/>
                </p:oleObj>
              </mc:Choice>
              <mc:Fallback>
                <p:oleObj name="Equation" r:id="rId9" imgW="2832100" imgH="812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4950" y="3473450"/>
                        <a:ext cx="6388100" cy="171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Freeform 12"/>
          <p:cNvSpPr>
            <a:spLocks noEditPoints="1"/>
          </p:cNvSpPr>
          <p:nvPr/>
        </p:nvSpPr>
        <p:spPr bwMode="auto">
          <a:xfrm>
            <a:off x="2705100" y="2389188"/>
            <a:ext cx="622300" cy="622300"/>
          </a:xfrm>
          <a:custGeom>
            <a:avLst/>
            <a:gdLst>
              <a:gd name="T0" fmla="*/ 0 w 728"/>
              <a:gd name="T1" fmla="*/ 2147483647 h 604"/>
              <a:gd name="T2" fmla="*/ 2147483647 w 728"/>
              <a:gd name="T3" fmla="*/ 2147483647 h 604"/>
              <a:gd name="T4" fmla="*/ 0 w 728"/>
              <a:gd name="T5" fmla="*/ 2147483647 h 604"/>
              <a:gd name="T6" fmla="*/ 2147483647 w 728"/>
              <a:gd name="T7" fmla="*/ 0 h 604"/>
              <a:gd name="T8" fmla="*/ 2147483647 w 728"/>
              <a:gd name="T9" fmla="*/ 2147483647 h 604"/>
              <a:gd name="T10" fmla="*/ 2147483647 w 728"/>
              <a:gd name="T11" fmla="*/ 2147483647 h 604"/>
              <a:gd name="T12" fmla="*/ 2147483647 w 728"/>
              <a:gd name="T13" fmla="*/ 2147483647 h 604"/>
              <a:gd name="T14" fmla="*/ 2147483647 w 728"/>
              <a:gd name="T15" fmla="*/ 2147483647 h 604"/>
              <a:gd name="T16" fmla="*/ 2147483647 w 728"/>
              <a:gd name="T17" fmla="*/ 2147483647 h 604"/>
              <a:gd name="T18" fmla="*/ 2147483647 w 728"/>
              <a:gd name="T19" fmla="*/ 2147483647 h 604"/>
              <a:gd name="T20" fmla="*/ 2147483647 w 728"/>
              <a:gd name="T21" fmla="*/ 2147483647 h 604"/>
              <a:gd name="T22" fmla="*/ 2147483647 w 728"/>
              <a:gd name="T23" fmla="*/ 2147483647 h 604"/>
              <a:gd name="T24" fmla="*/ 2147483647 w 728"/>
              <a:gd name="T25" fmla="*/ 2147483647 h 604"/>
              <a:gd name="T26" fmla="*/ 2147483647 w 728"/>
              <a:gd name="T27" fmla="*/ 2147483647 h 604"/>
              <a:gd name="T28" fmla="*/ 2147483647 w 728"/>
              <a:gd name="T29" fmla="*/ 2147483647 h 604"/>
              <a:gd name="T30" fmla="*/ 2147483647 w 728"/>
              <a:gd name="T31" fmla="*/ 2147483647 h 604"/>
              <a:gd name="T32" fmla="*/ 2147483647 w 728"/>
              <a:gd name="T33" fmla="*/ 2147483647 h 604"/>
              <a:gd name="T34" fmla="*/ 2147483647 w 728"/>
              <a:gd name="T35" fmla="*/ 2147483647 h 604"/>
              <a:gd name="T36" fmla="*/ 2147483647 w 728"/>
              <a:gd name="T37" fmla="*/ 2147483647 h 604"/>
              <a:gd name="T38" fmla="*/ 2147483647 w 728"/>
              <a:gd name="T39" fmla="*/ 2147483647 h 604"/>
              <a:gd name="T40" fmla="*/ 2147483647 w 728"/>
              <a:gd name="T41" fmla="*/ 2147483647 h 604"/>
              <a:gd name="T42" fmla="*/ 2147483647 w 728"/>
              <a:gd name="T43" fmla="*/ 2147483647 h 604"/>
              <a:gd name="T44" fmla="*/ 2147483647 w 728"/>
              <a:gd name="T45" fmla="*/ 2147483647 h 604"/>
              <a:gd name="T46" fmla="*/ 2147483647 w 728"/>
              <a:gd name="T47" fmla="*/ 2147483647 h 604"/>
              <a:gd name="T48" fmla="*/ 2147483647 w 728"/>
              <a:gd name="T49" fmla="*/ 2147483647 h 604"/>
              <a:gd name="T50" fmla="*/ 2147483647 w 728"/>
              <a:gd name="T51" fmla="*/ 2147483647 h 604"/>
              <a:gd name="T52" fmla="*/ 2147483647 w 728"/>
              <a:gd name="T53" fmla="*/ 2147483647 h 604"/>
              <a:gd name="T54" fmla="*/ 2147483647 w 728"/>
              <a:gd name="T55" fmla="*/ 2147483647 h 604"/>
              <a:gd name="T56" fmla="*/ 2147483647 w 728"/>
              <a:gd name="T57" fmla="*/ 2147483647 h 604"/>
              <a:gd name="T58" fmla="*/ 2147483647 w 728"/>
              <a:gd name="T59" fmla="*/ 2147483647 h 604"/>
              <a:gd name="T60" fmla="*/ 2147483647 w 728"/>
              <a:gd name="T61" fmla="*/ 2147483647 h 604"/>
              <a:gd name="T62" fmla="*/ 2147483647 w 728"/>
              <a:gd name="T63" fmla="*/ 2147483647 h 604"/>
              <a:gd name="T64" fmla="*/ 2147483647 w 728"/>
              <a:gd name="T65" fmla="*/ 2147483647 h 604"/>
              <a:gd name="T66" fmla="*/ 2147483647 w 728"/>
              <a:gd name="T67" fmla="*/ 2147483647 h 604"/>
              <a:gd name="T68" fmla="*/ 2147483647 w 728"/>
              <a:gd name="T69" fmla="*/ 2147483647 h 604"/>
              <a:gd name="T70" fmla="*/ 2147483647 w 728"/>
              <a:gd name="T71" fmla="*/ 2147483647 h 604"/>
              <a:gd name="T72" fmla="*/ 2147483647 w 728"/>
              <a:gd name="T73" fmla="*/ 2147483647 h 604"/>
              <a:gd name="T74" fmla="*/ 2147483647 w 728"/>
              <a:gd name="T75" fmla="*/ 2147483647 h 604"/>
              <a:gd name="T76" fmla="*/ 2147483647 w 728"/>
              <a:gd name="T77" fmla="*/ 2147483647 h 604"/>
              <a:gd name="T78" fmla="*/ 2147483647 w 728"/>
              <a:gd name="T79" fmla="*/ 0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728"/>
              <a:gd name="T121" fmla="*/ 0 h 604"/>
              <a:gd name="T122" fmla="*/ 728 w 728"/>
              <a:gd name="T123" fmla="*/ 604 h 604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728" h="604">
                <a:moveTo>
                  <a:pt x="0" y="590"/>
                </a:moveTo>
                <a:lnTo>
                  <a:pt x="0" y="590"/>
                </a:lnTo>
                <a:lnTo>
                  <a:pt x="12" y="574"/>
                </a:lnTo>
                <a:lnTo>
                  <a:pt x="6" y="582"/>
                </a:lnTo>
                <a:lnTo>
                  <a:pt x="0" y="590"/>
                </a:lnTo>
                <a:close/>
                <a:moveTo>
                  <a:pt x="718" y="0"/>
                </a:moveTo>
                <a:lnTo>
                  <a:pt x="606" y="240"/>
                </a:lnTo>
                <a:lnTo>
                  <a:pt x="656" y="216"/>
                </a:lnTo>
                <a:lnTo>
                  <a:pt x="642" y="272"/>
                </a:lnTo>
                <a:lnTo>
                  <a:pt x="626" y="324"/>
                </a:lnTo>
                <a:lnTo>
                  <a:pt x="608" y="374"/>
                </a:lnTo>
                <a:lnTo>
                  <a:pt x="588" y="418"/>
                </a:lnTo>
                <a:lnTo>
                  <a:pt x="566" y="460"/>
                </a:lnTo>
                <a:lnTo>
                  <a:pt x="542" y="494"/>
                </a:lnTo>
                <a:lnTo>
                  <a:pt x="518" y="524"/>
                </a:lnTo>
                <a:lnTo>
                  <a:pt x="504" y="536"/>
                </a:lnTo>
                <a:lnTo>
                  <a:pt x="492" y="548"/>
                </a:lnTo>
                <a:lnTo>
                  <a:pt x="470" y="562"/>
                </a:lnTo>
                <a:lnTo>
                  <a:pt x="446" y="576"/>
                </a:lnTo>
                <a:lnTo>
                  <a:pt x="420" y="586"/>
                </a:lnTo>
                <a:lnTo>
                  <a:pt x="392" y="594"/>
                </a:lnTo>
                <a:lnTo>
                  <a:pt x="364" y="598"/>
                </a:lnTo>
                <a:lnTo>
                  <a:pt x="336" y="598"/>
                </a:lnTo>
                <a:lnTo>
                  <a:pt x="306" y="592"/>
                </a:lnTo>
                <a:lnTo>
                  <a:pt x="292" y="588"/>
                </a:lnTo>
                <a:lnTo>
                  <a:pt x="278" y="582"/>
                </a:lnTo>
                <a:lnTo>
                  <a:pt x="238" y="566"/>
                </a:lnTo>
                <a:lnTo>
                  <a:pt x="198" y="554"/>
                </a:lnTo>
                <a:lnTo>
                  <a:pt x="160" y="544"/>
                </a:lnTo>
                <a:lnTo>
                  <a:pt x="124" y="540"/>
                </a:lnTo>
                <a:lnTo>
                  <a:pt x="108" y="540"/>
                </a:lnTo>
                <a:lnTo>
                  <a:pt x="92" y="540"/>
                </a:lnTo>
                <a:lnTo>
                  <a:pt x="76" y="542"/>
                </a:lnTo>
                <a:lnTo>
                  <a:pt x="62" y="546"/>
                </a:lnTo>
                <a:lnTo>
                  <a:pt x="48" y="550"/>
                </a:lnTo>
                <a:lnTo>
                  <a:pt x="36" y="556"/>
                </a:lnTo>
                <a:lnTo>
                  <a:pt x="24" y="564"/>
                </a:lnTo>
                <a:lnTo>
                  <a:pt x="12" y="574"/>
                </a:lnTo>
                <a:lnTo>
                  <a:pt x="28" y="562"/>
                </a:lnTo>
                <a:lnTo>
                  <a:pt x="46" y="552"/>
                </a:lnTo>
                <a:lnTo>
                  <a:pt x="58" y="548"/>
                </a:lnTo>
                <a:lnTo>
                  <a:pt x="70" y="544"/>
                </a:lnTo>
                <a:lnTo>
                  <a:pt x="84" y="542"/>
                </a:lnTo>
                <a:lnTo>
                  <a:pt x="100" y="542"/>
                </a:lnTo>
                <a:lnTo>
                  <a:pt x="116" y="542"/>
                </a:lnTo>
                <a:lnTo>
                  <a:pt x="134" y="544"/>
                </a:lnTo>
                <a:lnTo>
                  <a:pt x="154" y="546"/>
                </a:lnTo>
                <a:lnTo>
                  <a:pt x="174" y="550"/>
                </a:lnTo>
                <a:lnTo>
                  <a:pt x="198" y="556"/>
                </a:lnTo>
                <a:lnTo>
                  <a:pt x="222" y="564"/>
                </a:lnTo>
                <a:lnTo>
                  <a:pt x="248" y="574"/>
                </a:lnTo>
                <a:lnTo>
                  <a:pt x="276" y="586"/>
                </a:lnTo>
                <a:lnTo>
                  <a:pt x="298" y="594"/>
                </a:lnTo>
                <a:lnTo>
                  <a:pt x="322" y="600"/>
                </a:lnTo>
                <a:lnTo>
                  <a:pt x="348" y="604"/>
                </a:lnTo>
                <a:lnTo>
                  <a:pt x="376" y="604"/>
                </a:lnTo>
                <a:lnTo>
                  <a:pt x="404" y="600"/>
                </a:lnTo>
                <a:lnTo>
                  <a:pt x="434" y="592"/>
                </a:lnTo>
                <a:lnTo>
                  <a:pt x="466" y="578"/>
                </a:lnTo>
                <a:lnTo>
                  <a:pt x="498" y="560"/>
                </a:lnTo>
                <a:lnTo>
                  <a:pt x="512" y="550"/>
                </a:lnTo>
                <a:lnTo>
                  <a:pt x="526" y="538"/>
                </a:lnTo>
                <a:lnTo>
                  <a:pt x="540" y="524"/>
                </a:lnTo>
                <a:lnTo>
                  <a:pt x="554" y="508"/>
                </a:lnTo>
                <a:lnTo>
                  <a:pt x="580" y="472"/>
                </a:lnTo>
                <a:lnTo>
                  <a:pt x="606" y="430"/>
                </a:lnTo>
                <a:lnTo>
                  <a:pt x="630" y="384"/>
                </a:lnTo>
                <a:lnTo>
                  <a:pt x="650" y="332"/>
                </a:lnTo>
                <a:lnTo>
                  <a:pt x="668" y="278"/>
                </a:lnTo>
                <a:lnTo>
                  <a:pt x="684" y="220"/>
                </a:lnTo>
                <a:lnTo>
                  <a:pt x="728" y="326"/>
                </a:lnTo>
                <a:lnTo>
                  <a:pt x="718" y="0"/>
                </a:lnTo>
                <a:close/>
              </a:path>
            </a:pathLst>
          </a:cu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10"/>
          <p:cNvSpPr>
            <a:spLocks/>
          </p:cNvSpPr>
          <p:nvPr/>
        </p:nvSpPr>
        <p:spPr bwMode="auto">
          <a:xfrm rot="2333440" flipH="1">
            <a:off x="3452813" y="1901825"/>
            <a:ext cx="933450" cy="1577975"/>
          </a:xfrm>
          <a:custGeom>
            <a:avLst/>
            <a:gdLst>
              <a:gd name="T0" fmla="*/ 2147483647 w 1612"/>
              <a:gd name="T1" fmla="*/ 2147483647 h 1618"/>
              <a:gd name="T2" fmla="*/ 2147483647 w 1612"/>
              <a:gd name="T3" fmla="*/ 2147483647 h 1618"/>
              <a:gd name="T4" fmla="*/ 2147483647 w 1612"/>
              <a:gd name="T5" fmla="*/ 2147483647 h 1618"/>
              <a:gd name="T6" fmla="*/ 2147483647 w 1612"/>
              <a:gd name="T7" fmla="*/ 2147483647 h 1618"/>
              <a:gd name="T8" fmla="*/ 2147483647 w 1612"/>
              <a:gd name="T9" fmla="*/ 2147483647 h 1618"/>
              <a:gd name="T10" fmla="*/ 2147483647 w 1612"/>
              <a:gd name="T11" fmla="*/ 2147483647 h 1618"/>
              <a:gd name="T12" fmla="*/ 2147483647 w 1612"/>
              <a:gd name="T13" fmla="*/ 2147483647 h 1618"/>
              <a:gd name="T14" fmla="*/ 2147483647 w 1612"/>
              <a:gd name="T15" fmla="*/ 0 h 1618"/>
              <a:gd name="T16" fmla="*/ 2147483647 w 1612"/>
              <a:gd name="T17" fmla="*/ 2147483647 h 1618"/>
              <a:gd name="T18" fmla="*/ 2147483647 w 1612"/>
              <a:gd name="T19" fmla="*/ 2147483647 h 1618"/>
              <a:gd name="T20" fmla="*/ 2147483647 w 1612"/>
              <a:gd name="T21" fmla="*/ 2147483647 h 1618"/>
              <a:gd name="T22" fmla="*/ 2147483647 w 1612"/>
              <a:gd name="T23" fmla="*/ 2147483647 h 1618"/>
              <a:gd name="T24" fmla="*/ 2147483647 w 1612"/>
              <a:gd name="T25" fmla="*/ 2147483647 h 1618"/>
              <a:gd name="T26" fmla="*/ 2147483647 w 1612"/>
              <a:gd name="T27" fmla="*/ 2147483647 h 1618"/>
              <a:gd name="T28" fmla="*/ 2147483647 w 1612"/>
              <a:gd name="T29" fmla="*/ 2147483647 h 1618"/>
              <a:gd name="T30" fmla="*/ 2147483647 w 1612"/>
              <a:gd name="T31" fmla="*/ 2147483647 h 1618"/>
              <a:gd name="T32" fmla="*/ 2147483647 w 1612"/>
              <a:gd name="T33" fmla="*/ 2147483647 h 1618"/>
              <a:gd name="T34" fmla="*/ 2147483647 w 1612"/>
              <a:gd name="T35" fmla="*/ 2147483647 h 1618"/>
              <a:gd name="T36" fmla="*/ 2147483647 w 1612"/>
              <a:gd name="T37" fmla="*/ 2147483647 h 1618"/>
              <a:gd name="T38" fmla="*/ 2147483647 w 1612"/>
              <a:gd name="T39" fmla="*/ 2147483647 h 1618"/>
              <a:gd name="T40" fmla="*/ 2147483647 w 1612"/>
              <a:gd name="T41" fmla="*/ 2147483647 h 1618"/>
              <a:gd name="T42" fmla="*/ 2147483647 w 1612"/>
              <a:gd name="T43" fmla="*/ 2147483647 h 1618"/>
              <a:gd name="T44" fmla="*/ 2147483647 w 1612"/>
              <a:gd name="T45" fmla="*/ 2147483647 h 1618"/>
              <a:gd name="T46" fmla="*/ 2147483647 w 1612"/>
              <a:gd name="T47" fmla="*/ 2147483647 h 1618"/>
              <a:gd name="T48" fmla="*/ 2147483647 w 1612"/>
              <a:gd name="T49" fmla="*/ 2147483647 h 1618"/>
              <a:gd name="T50" fmla="*/ 2147483647 w 1612"/>
              <a:gd name="T51" fmla="*/ 2147483647 h 1618"/>
              <a:gd name="T52" fmla="*/ 2147483647 w 1612"/>
              <a:gd name="T53" fmla="*/ 2147483647 h 1618"/>
              <a:gd name="T54" fmla="*/ 2147483647 w 1612"/>
              <a:gd name="T55" fmla="*/ 2147483647 h 1618"/>
              <a:gd name="T56" fmla="*/ 2147483647 w 1612"/>
              <a:gd name="T57" fmla="*/ 2147483647 h 1618"/>
              <a:gd name="T58" fmla="*/ 2147483647 w 1612"/>
              <a:gd name="T59" fmla="*/ 2147483647 h 1618"/>
              <a:gd name="T60" fmla="*/ 2147483647 w 1612"/>
              <a:gd name="T61" fmla="*/ 2147483647 h 1618"/>
              <a:gd name="T62" fmla="*/ 2147483647 w 1612"/>
              <a:gd name="T63" fmla="*/ 2147483647 h 1618"/>
              <a:gd name="T64" fmla="*/ 2147483647 w 1612"/>
              <a:gd name="T65" fmla="*/ 2147483647 h 1618"/>
              <a:gd name="T66" fmla="*/ 2147483647 w 1612"/>
              <a:gd name="T67" fmla="*/ 2147483647 h 1618"/>
              <a:gd name="T68" fmla="*/ 2147483647 w 1612"/>
              <a:gd name="T69" fmla="*/ 2147483647 h 1618"/>
              <a:gd name="T70" fmla="*/ 2147483647 w 1612"/>
              <a:gd name="T71" fmla="*/ 2147483647 h 1618"/>
              <a:gd name="T72" fmla="*/ 2147483647 w 1612"/>
              <a:gd name="T73" fmla="*/ 2147483647 h 1618"/>
              <a:gd name="T74" fmla="*/ 2147483647 w 1612"/>
              <a:gd name="T75" fmla="*/ 2147483647 h 1618"/>
              <a:gd name="T76" fmla="*/ 2147483647 w 1612"/>
              <a:gd name="T77" fmla="*/ 2147483647 h 1618"/>
              <a:gd name="T78" fmla="*/ 2147483647 w 1612"/>
              <a:gd name="T79" fmla="*/ 2147483647 h 1618"/>
              <a:gd name="T80" fmla="*/ 2147483647 w 1612"/>
              <a:gd name="T81" fmla="*/ 2147483647 h 161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612"/>
              <a:gd name="T124" fmla="*/ 0 h 1618"/>
              <a:gd name="T125" fmla="*/ 1612 w 1612"/>
              <a:gd name="T126" fmla="*/ 1618 h 161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612" h="1618">
                <a:moveTo>
                  <a:pt x="464" y="966"/>
                </a:moveTo>
                <a:lnTo>
                  <a:pt x="464" y="966"/>
                </a:lnTo>
                <a:lnTo>
                  <a:pt x="418" y="892"/>
                </a:lnTo>
                <a:lnTo>
                  <a:pt x="378" y="822"/>
                </a:lnTo>
                <a:lnTo>
                  <a:pt x="342" y="754"/>
                </a:lnTo>
                <a:lnTo>
                  <a:pt x="310" y="690"/>
                </a:lnTo>
                <a:lnTo>
                  <a:pt x="280" y="630"/>
                </a:lnTo>
                <a:lnTo>
                  <a:pt x="256" y="572"/>
                </a:lnTo>
                <a:lnTo>
                  <a:pt x="234" y="520"/>
                </a:lnTo>
                <a:lnTo>
                  <a:pt x="214" y="472"/>
                </a:lnTo>
                <a:lnTo>
                  <a:pt x="184" y="390"/>
                </a:lnTo>
                <a:lnTo>
                  <a:pt x="166" y="328"/>
                </a:lnTo>
                <a:lnTo>
                  <a:pt x="156" y="290"/>
                </a:lnTo>
                <a:lnTo>
                  <a:pt x="152" y="276"/>
                </a:lnTo>
                <a:lnTo>
                  <a:pt x="244" y="300"/>
                </a:lnTo>
                <a:lnTo>
                  <a:pt x="34" y="0"/>
                </a:lnTo>
                <a:lnTo>
                  <a:pt x="0" y="396"/>
                </a:lnTo>
                <a:lnTo>
                  <a:pt x="82" y="294"/>
                </a:lnTo>
                <a:lnTo>
                  <a:pt x="86" y="308"/>
                </a:lnTo>
                <a:lnTo>
                  <a:pt x="98" y="350"/>
                </a:lnTo>
                <a:lnTo>
                  <a:pt x="120" y="414"/>
                </a:lnTo>
                <a:lnTo>
                  <a:pt x="152" y="500"/>
                </a:lnTo>
                <a:lnTo>
                  <a:pt x="174" y="550"/>
                </a:lnTo>
                <a:lnTo>
                  <a:pt x="200" y="604"/>
                </a:lnTo>
                <a:lnTo>
                  <a:pt x="228" y="662"/>
                </a:lnTo>
                <a:lnTo>
                  <a:pt x="260" y="722"/>
                </a:lnTo>
                <a:lnTo>
                  <a:pt x="296" y="788"/>
                </a:lnTo>
                <a:lnTo>
                  <a:pt x="336" y="856"/>
                </a:lnTo>
                <a:lnTo>
                  <a:pt x="382" y="926"/>
                </a:lnTo>
                <a:lnTo>
                  <a:pt x="430" y="998"/>
                </a:lnTo>
                <a:lnTo>
                  <a:pt x="472" y="1052"/>
                </a:lnTo>
                <a:lnTo>
                  <a:pt x="514" y="1104"/>
                </a:lnTo>
                <a:lnTo>
                  <a:pt x="558" y="1152"/>
                </a:lnTo>
                <a:lnTo>
                  <a:pt x="602" y="1196"/>
                </a:lnTo>
                <a:lnTo>
                  <a:pt x="650" y="1238"/>
                </a:lnTo>
                <a:lnTo>
                  <a:pt x="696" y="1278"/>
                </a:lnTo>
                <a:lnTo>
                  <a:pt x="744" y="1314"/>
                </a:lnTo>
                <a:lnTo>
                  <a:pt x="794" y="1348"/>
                </a:lnTo>
                <a:lnTo>
                  <a:pt x="842" y="1380"/>
                </a:lnTo>
                <a:lnTo>
                  <a:pt x="892" y="1408"/>
                </a:lnTo>
                <a:lnTo>
                  <a:pt x="942" y="1434"/>
                </a:lnTo>
                <a:lnTo>
                  <a:pt x="990" y="1458"/>
                </a:lnTo>
                <a:lnTo>
                  <a:pt x="1038" y="1480"/>
                </a:lnTo>
                <a:lnTo>
                  <a:pt x="1086" y="1500"/>
                </a:lnTo>
                <a:lnTo>
                  <a:pt x="1134" y="1518"/>
                </a:lnTo>
                <a:lnTo>
                  <a:pt x="1180" y="1534"/>
                </a:lnTo>
                <a:lnTo>
                  <a:pt x="1224" y="1548"/>
                </a:lnTo>
                <a:lnTo>
                  <a:pt x="1268" y="1560"/>
                </a:lnTo>
                <a:lnTo>
                  <a:pt x="1350" y="1580"/>
                </a:lnTo>
                <a:lnTo>
                  <a:pt x="1424" y="1596"/>
                </a:lnTo>
                <a:lnTo>
                  <a:pt x="1486" y="1606"/>
                </a:lnTo>
                <a:lnTo>
                  <a:pt x="1540" y="1612"/>
                </a:lnTo>
                <a:lnTo>
                  <a:pt x="1578" y="1616"/>
                </a:lnTo>
                <a:lnTo>
                  <a:pt x="1612" y="1618"/>
                </a:lnTo>
                <a:lnTo>
                  <a:pt x="1580" y="1616"/>
                </a:lnTo>
                <a:lnTo>
                  <a:pt x="1540" y="1612"/>
                </a:lnTo>
                <a:lnTo>
                  <a:pt x="1488" y="1606"/>
                </a:lnTo>
                <a:lnTo>
                  <a:pt x="1426" y="1594"/>
                </a:lnTo>
                <a:lnTo>
                  <a:pt x="1354" y="1578"/>
                </a:lnTo>
                <a:lnTo>
                  <a:pt x="1274" y="1558"/>
                </a:lnTo>
                <a:lnTo>
                  <a:pt x="1230" y="1544"/>
                </a:lnTo>
                <a:lnTo>
                  <a:pt x="1186" y="1530"/>
                </a:lnTo>
                <a:lnTo>
                  <a:pt x="1142" y="1512"/>
                </a:lnTo>
                <a:lnTo>
                  <a:pt x="1096" y="1494"/>
                </a:lnTo>
                <a:lnTo>
                  <a:pt x="1048" y="1474"/>
                </a:lnTo>
                <a:lnTo>
                  <a:pt x="1002" y="1450"/>
                </a:lnTo>
                <a:lnTo>
                  <a:pt x="954" y="1426"/>
                </a:lnTo>
                <a:lnTo>
                  <a:pt x="906" y="1398"/>
                </a:lnTo>
                <a:lnTo>
                  <a:pt x="858" y="1368"/>
                </a:lnTo>
                <a:lnTo>
                  <a:pt x="810" y="1336"/>
                </a:lnTo>
                <a:lnTo>
                  <a:pt x="764" y="1300"/>
                </a:lnTo>
                <a:lnTo>
                  <a:pt x="718" y="1262"/>
                </a:lnTo>
                <a:lnTo>
                  <a:pt x="672" y="1220"/>
                </a:lnTo>
                <a:lnTo>
                  <a:pt x="626" y="1176"/>
                </a:lnTo>
                <a:lnTo>
                  <a:pt x="584" y="1128"/>
                </a:lnTo>
                <a:lnTo>
                  <a:pt x="542" y="1078"/>
                </a:lnTo>
                <a:lnTo>
                  <a:pt x="502" y="1024"/>
                </a:lnTo>
                <a:lnTo>
                  <a:pt x="464" y="966"/>
                </a:lnTo>
                <a:close/>
              </a:path>
            </a:pathLst>
          </a:custGeom>
          <a:solidFill>
            <a:srgbClr val="003399"/>
          </a:solidFill>
          <a:ln w="9525">
            <a:solidFill>
              <a:srgbClr val="003399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15950" y="5162550"/>
            <a:ext cx="284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LPF—</a:t>
            </a:r>
            <a:r>
              <a:rPr lang="zh-CN" altLang="en-US" sz="24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解调输出：</a:t>
            </a:r>
          </a:p>
        </p:txBody>
      </p:sp>
      <p:graphicFrame>
        <p:nvGraphicFramePr>
          <p:cNvPr id="3" name="Object 11"/>
          <p:cNvGraphicFramePr>
            <a:graphicFrameLocks noChangeAspect="1"/>
          </p:cNvGraphicFramePr>
          <p:nvPr/>
        </p:nvGraphicFramePr>
        <p:xfrm>
          <a:off x="2181225" y="5621338"/>
          <a:ext cx="545782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1" name="Equation" r:id="rId11" imgW="2717800" imgH="393700" progId="Equation.DSMT4">
                  <p:embed/>
                </p:oleObj>
              </mc:Choice>
              <mc:Fallback>
                <p:oleObj name="Equation" r:id="rId11" imgW="2717800" imgH="3937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225" y="5621338"/>
                        <a:ext cx="5457825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3" name="Object 11"/>
          <p:cNvGraphicFramePr>
            <a:graphicFrameLocks noChangeAspect="1"/>
          </p:cNvGraphicFramePr>
          <p:nvPr/>
        </p:nvGraphicFramePr>
        <p:xfrm>
          <a:off x="5740400" y="228600"/>
          <a:ext cx="3454400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2" name="Visio" r:id="rId13" imgW="1266559" imgH="455231" progId="Visio.Drawing.11">
                  <p:embed/>
                </p:oleObj>
              </mc:Choice>
              <mc:Fallback>
                <p:oleObj name="Visio" r:id="rId13" imgW="1266559" imgH="455231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0400" y="228600"/>
                        <a:ext cx="3454400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35F5D05-543A-4C02-80F1-41A4CEE370EB}" type="slidenum">
              <a:rPr lang="en-US" altLang="zh-CN" smtClean="0"/>
              <a:pPr eaLnBrk="1" hangingPunct="1"/>
              <a:t>3</a:t>
            </a:fld>
            <a:endParaRPr lang="en-US" altLang="zh-CN"/>
          </a:p>
        </p:txBody>
      </p:sp>
      <p:pic>
        <p:nvPicPr>
          <p:cNvPr id="22" name="内容占位符 4" descr="0130000138582713456440685158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2" b="22752"/>
          <a:stretch>
            <a:fillRect/>
          </a:stretch>
        </p:blipFill>
        <p:spPr>
          <a:xfrm>
            <a:off x="1149350" y="2112963"/>
            <a:ext cx="6754813" cy="4249737"/>
          </a:xfrm>
        </p:spPr>
      </p:pic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>
          <a:xfrm>
            <a:off x="2457450" y="323850"/>
            <a:ext cx="3005138" cy="641350"/>
          </a:xfrm>
          <a:solidFill>
            <a:schemeClr val="tx2"/>
          </a:solidFill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>
            <a:spAutoFit/>
          </a:bodyPr>
          <a:lstStyle/>
          <a:p>
            <a:pPr algn="l" eaLnBrk="1" hangingPunct="1"/>
            <a:r>
              <a:rPr lang="zh-CN" altLang="en-US" sz="3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调 制 简 介</a:t>
            </a:r>
          </a:p>
        </p:txBody>
      </p:sp>
      <p:sp>
        <p:nvSpPr>
          <p:cNvPr id="388109" name="Rectangle 13"/>
          <p:cNvSpPr>
            <a:spLocks noChangeArrowheads="1"/>
          </p:cNvSpPr>
          <p:nvPr/>
        </p:nvSpPr>
        <p:spPr bwMode="auto">
          <a:xfrm>
            <a:off x="527050" y="1162050"/>
            <a:ext cx="2089150" cy="5238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buClr>
                <a:srgbClr val="CC0000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800" b="1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调制定义</a:t>
            </a:r>
            <a:endParaRPr lang="zh-CN" altLang="en-US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71550" y="3249613"/>
            <a:ext cx="7537450" cy="4572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调制</a:t>
            </a:r>
            <a:r>
              <a:rPr lang="zh-CN" altLang="en-US" sz="2400" b="1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：把 </a:t>
            </a:r>
            <a:r>
              <a:rPr lang="zh-CN" altLang="en-US" sz="2400" b="1">
                <a:solidFill>
                  <a:srgbClr val="0000CC"/>
                </a:solidFill>
                <a:latin typeface="华文细黑" pitchFamily="2" charset="-122"/>
                <a:ea typeface="华文细黑" pitchFamily="2" charset="-122"/>
              </a:rPr>
              <a:t>消息信号 </a:t>
            </a:r>
            <a:r>
              <a:rPr lang="zh-CN" altLang="en-US" sz="2400" b="1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搭载到 </a:t>
            </a:r>
            <a:r>
              <a:rPr lang="zh-CN" altLang="en-US" sz="2400" b="1">
                <a:solidFill>
                  <a:srgbClr val="7030A0"/>
                </a:solidFill>
                <a:latin typeface="华文细黑" pitchFamily="2" charset="-122"/>
                <a:ea typeface="华文细黑" pitchFamily="2" charset="-122"/>
              </a:rPr>
              <a:t>载波  </a:t>
            </a:r>
            <a:r>
              <a:rPr lang="zh-CN" altLang="en-US" sz="2400" b="1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的某个参数上。 </a:t>
            </a:r>
            <a:endParaRPr lang="zh-CN" altLang="en-US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971550" y="1962150"/>
            <a:ext cx="7512050" cy="11874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>
                <a:latin typeface="华文细黑" pitchFamily="2" charset="-122"/>
                <a:ea typeface="华文细黑" pitchFamily="2" charset="-122"/>
              </a:rPr>
              <a:t>比喻</a:t>
            </a:r>
            <a:r>
              <a:rPr lang="en-US" altLang="zh-CN" sz="2400" b="1">
                <a:latin typeface="华文细黑" pitchFamily="2" charset="-122"/>
                <a:ea typeface="华文细黑" pitchFamily="2" charset="-122"/>
              </a:rPr>
              <a:t>——</a:t>
            </a:r>
            <a:r>
              <a:rPr lang="zh-CN" altLang="en-US" sz="2400" b="1">
                <a:latin typeface="华文细黑" pitchFamily="2" charset="-122"/>
                <a:ea typeface="华文细黑" pitchFamily="2" charset="-122"/>
              </a:rPr>
              <a:t>货物运输：</a:t>
            </a:r>
            <a:endParaRPr lang="en-US" altLang="zh-CN" sz="2400" b="1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400" b="1">
                <a:latin typeface="华文细黑" pitchFamily="2" charset="-122"/>
                <a:ea typeface="华文细黑" pitchFamily="2" charset="-122"/>
              </a:rPr>
              <a:t>      </a:t>
            </a:r>
            <a:r>
              <a:rPr lang="zh-CN" altLang="en-US" sz="2400" b="1">
                <a:latin typeface="华文细黑" pitchFamily="2" charset="-122"/>
                <a:ea typeface="华文细黑" pitchFamily="2" charset="-122"/>
              </a:rPr>
              <a:t>将 </a:t>
            </a:r>
            <a:r>
              <a:rPr lang="zh-CN" altLang="en-US" sz="2400" b="1">
                <a:solidFill>
                  <a:srgbClr val="0000CC"/>
                </a:solidFill>
                <a:latin typeface="华文细黑" pitchFamily="2" charset="-122"/>
                <a:ea typeface="华文细黑" pitchFamily="2" charset="-122"/>
              </a:rPr>
              <a:t>货物</a:t>
            </a:r>
            <a:r>
              <a:rPr lang="zh-CN" altLang="en-US" sz="2400" b="1">
                <a:latin typeface="华文细黑" pitchFamily="2" charset="-122"/>
                <a:ea typeface="华文细黑" pitchFamily="2" charset="-122"/>
              </a:rPr>
              <a:t> 装载到 </a:t>
            </a:r>
            <a:r>
              <a:rPr lang="zh-CN" altLang="en-US" sz="2400" b="1">
                <a:solidFill>
                  <a:srgbClr val="7030A0"/>
                </a:solidFill>
                <a:latin typeface="华文细黑" pitchFamily="2" charset="-122"/>
                <a:ea typeface="华文细黑" pitchFamily="2" charset="-122"/>
              </a:rPr>
              <a:t>飞机</a:t>
            </a:r>
            <a:r>
              <a:rPr lang="en-US" altLang="zh-CN" sz="2400" b="1">
                <a:solidFill>
                  <a:srgbClr val="7030A0"/>
                </a:solidFill>
                <a:latin typeface="华文细黑" pitchFamily="2" charset="-122"/>
                <a:ea typeface="华文细黑" pitchFamily="2" charset="-122"/>
              </a:rPr>
              <a:t>/</a:t>
            </a:r>
            <a:r>
              <a:rPr lang="zh-CN" altLang="en-US" sz="2400" b="1">
                <a:solidFill>
                  <a:srgbClr val="7030A0"/>
                </a:solidFill>
                <a:latin typeface="华文细黑" pitchFamily="2" charset="-122"/>
                <a:ea typeface="华文细黑" pitchFamily="2" charset="-122"/>
              </a:rPr>
              <a:t>轮船 </a:t>
            </a:r>
            <a:r>
              <a:rPr lang="zh-CN" altLang="en-US" sz="2400" b="1">
                <a:latin typeface="华文细黑" pitchFamily="2" charset="-122"/>
                <a:ea typeface="华文细黑" pitchFamily="2" charset="-122"/>
              </a:rPr>
              <a:t>的某个仓位上</a:t>
            </a:r>
          </a:p>
        </p:txBody>
      </p:sp>
      <p:sp>
        <p:nvSpPr>
          <p:cNvPr id="23" name="矩形 22"/>
          <p:cNvSpPr/>
          <p:nvPr/>
        </p:nvSpPr>
        <p:spPr>
          <a:xfrm>
            <a:off x="1016000" y="3833813"/>
            <a:ext cx="7512050" cy="12604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zh-CN" altLang="en-US" sz="2400" b="1">
                <a:solidFill>
                  <a:srgbClr val="7030A0"/>
                </a:solidFill>
                <a:latin typeface="华文细黑" pitchFamily="2" charset="-122"/>
                <a:ea typeface="华文细黑" pitchFamily="2" charset="-122"/>
              </a:rPr>
              <a:t>载波</a:t>
            </a:r>
            <a:r>
              <a:rPr lang="zh-CN" altLang="en-US" sz="2400" b="1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：一种高频周期振荡信号，如正弦波。</a:t>
            </a:r>
            <a:endParaRPr lang="en-US" altLang="zh-CN" sz="2400" b="1">
              <a:solidFill>
                <a:srgbClr val="000000"/>
              </a:solidFill>
              <a:latin typeface="华文细黑" pitchFamily="2" charset="-122"/>
              <a:ea typeface="华文细黑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en-US" altLang="zh-CN" sz="2400" b="1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      </a:t>
            </a:r>
            <a:r>
              <a:rPr lang="zh-CN" altLang="en-US" sz="2400" b="1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受调载波称为</a:t>
            </a:r>
            <a:r>
              <a:rPr lang="zh-CN" altLang="en-US" sz="2400" b="1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已调信号</a:t>
            </a:r>
            <a:r>
              <a:rPr lang="zh-CN" altLang="en-US" sz="2400" b="1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，含有消息信号特征。</a:t>
            </a:r>
          </a:p>
        </p:txBody>
      </p:sp>
      <p:sp>
        <p:nvSpPr>
          <p:cNvPr id="24" name="矩形 23"/>
          <p:cNvSpPr/>
          <p:nvPr/>
        </p:nvSpPr>
        <p:spPr>
          <a:xfrm>
            <a:off x="1016000" y="5229225"/>
            <a:ext cx="7467600" cy="8953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zh-CN" altLang="en-US" sz="2400" b="1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解调</a:t>
            </a:r>
            <a:r>
              <a:rPr lang="zh-CN" altLang="en-US" sz="2400" b="1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：调制的逆过程，从已调信号中恢复消息信号。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endParaRPr lang="en-US" altLang="zh-CN" sz="2400" b="1">
              <a:solidFill>
                <a:srgbClr val="000000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2" name="云形标注 11"/>
          <p:cNvSpPr/>
          <p:nvPr/>
        </p:nvSpPr>
        <p:spPr>
          <a:xfrm>
            <a:off x="7002463" y="414338"/>
            <a:ext cx="1911350" cy="1377950"/>
          </a:xfrm>
          <a:prstGeom prst="cloudCallout">
            <a:avLst>
              <a:gd name="adj1" fmla="val -123776"/>
              <a:gd name="adj2" fmla="val 20368"/>
            </a:avLst>
          </a:prstGeom>
          <a:solidFill>
            <a:schemeClr val="bg2">
              <a:lumMod val="10000"/>
              <a:lumOff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3200"/>
              </a:lnSpc>
              <a:defRPr/>
            </a:pPr>
            <a:r>
              <a:rPr lang="zh-CN" altLang="en-US" sz="240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何谓</a:t>
            </a:r>
            <a:endParaRPr lang="en-US" altLang="zh-CN" sz="2400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  <a:p>
            <a:pPr algn="ctr">
              <a:lnSpc>
                <a:spcPts val="3200"/>
              </a:lnSpc>
              <a:defRPr/>
            </a:pPr>
            <a:r>
              <a:rPr lang="zh-CN" altLang="en-US" sz="240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调制？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C02ECAC-0F5F-4B5E-9D3E-F64479E0B5B1}" type="slidenum">
              <a:rPr lang="en-US" altLang="zh-CN" smtClean="0"/>
              <a:pPr eaLnBrk="1" hangingPunct="1"/>
              <a:t>30</a:t>
            </a:fld>
            <a:endParaRPr lang="en-US" altLang="zh-CN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838200" y="1828800"/>
            <a:ext cx="733425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3800"/>
              </a:lnSpc>
            </a:pPr>
            <a:r>
              <a:rPr lang="zh-CN" altLang="en-US" sz="2400" b="1">
                <a:solidFill>
                  <a:srgbClr val="000000"/>
                </a:solidFill>
                <a:latin typeface="Arial" charset="0"/>
                <a:ea typeface="华文细黑" pitchFamily="2" charset="-122"/>
                <a:cs typeface="Arial" charset="0"/>
              </a:rPr>
              <a:t>若要</a:t>
            </a:r>
            <a:r>
              <a:rPr lang="zh-CN" altLang="en-US" sz="2400" b="1">
                <a:latin typeface="Arial" charset="0"/>
                <a:ea typeface="华文细黑" pitchFamily="2" charset="-122"/>
                <a:cs typeface="Arial" charset="0"/>
              </a:rPr>
              <a:t>无失真恢复 </a:t>
            </a:r>
            <a:r>
              <a:rPr lang="en-US" altLang="zh-CN" sz="2400" b="1">
                <a:latin typeface="Arial" charset="0"/>
                <a:ea typeface="华文细黑" pitchFamily="2" charset="-122"/>
                <a:cs typeface="Arial" charset="0"/>
              </a:rPr>
              <a:t>m(t)</a:t>
            </a:r>
            <a:r>
              <a:rPr lang="zh-CN" altLang="en-US" sz="2400" b="1">
                <a:latin typeface="Arial" charset="0"/>
                <a:ea typeface="华文细黑" pitchFamily="2" charset="-122"/>
                <a:cs typeface="Arial" charset="0"/>
              </a:rPr>
              <a:t>，</a:t>
            </a:r>
            <a:r>
              <a:rPr lang="en-US" altLang="zh-CN" sz="2400" b="1">
                <a:solidFill>
                  <a:srgbClr val="003399"/>
                </a:solidFill>
                <a:latin typeface="Arial" charset="0"/>
                <a:ea typeface="华文细黑" pitchFamily="2" charset="-122"/>
                <a:cs typeface="Arial" charset="0"/>
              </a:rPr>
              <a:t> </a:t>
            </a:r>
            <a:r>
              <a:rPr lang="en-US" altLang="zh-CN" sz="2400" b="1">
                <a:latin typeface="Arial" charset="0"/>
                <a:ea typeface="华文细黑" pitchFamily="2" charset="-122"/>
                <a:cs typeface="Arial" charset="0"/>
              </a:rPr>
              <a:t>VSB</a:t>
            </a:r>
            <a:r>
              <a:rPr lang="zh-CN" altLang="en-US" sz="2400" b="1">
                <a:latin typeface="Arial" charset="0"/>
                <a:ea typeface="华文细黑" pitchFamily="2" charset="-122"/>
                <a:cs typeface="Arial" charset="0"/>
              </a:rPr>
              <a:t>滤波器的传输函数必须满足：</a:t>
            </a:r>
            <a:endParaRPr lang="en-US" altLang="zh-CN" sz="2400" b="1">
              <a:latin typeface="Arial" charset="0"/>
              <a:ea typeface="华文细黑" pitchFamily="2" charset="-122"/>
              <a:cs typeface="Arial" charset="0"/>
            </a:endParaRPr>
          </a:p>
        </p:txBody>
      </p:sp>
      <p:graphicFrame>
        <p:nvGraphicFramePr>
          <p:cNvPr id="28681" name="Object 15"/>
          <p:cNvGraphicFramePr>
            <a:graphicFrameLocks noChangeAspect="1"/>
          </p:cNvGraphicFramePr>
          <p:nvPr/>
        </p:nvGraphicFramePr>
        <p:xfrm>
          <a:off x="3994150" y="3240088"/>
          <a:ext cx="3867150" cy="334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1" name="Visio" r:id="rId3" imgW="5489642" imgH="4748128" progId="Visio.Drawing.11">
                  <p:embed/>
                </p:oleObj>
              </mc:Choice>
              <mc:Fallback>
                <p:oleObj name="Visio" r:id="rId3" imgW="5489642" imgH="4748128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3240088"/>
                        <a:ext cx="3867150" cy="334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28"/>
          <p:cNvSpPr>
            <a:spLocks noChangeArrowheads="1"/>
          </p:cNvSpPr>
          <p:nvPr/>
        </p:nvSpPr>
        <p:spPr bwMode="auto">
          <a:xfrm>
            <a:off x="1949450" y="3832225"/>
            <a:ext cx="1600200" cy="230822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solidFill>
              <a:srgbClr val="0033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楷体_GB2312" pitchFamily="49" charset="-122"/>
              </a:rPr>
              <a:t>在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</a:rPr>
              <a:t>载频</a:t>
            </a:r>
            <a:r>
              <a:rPr lang="zh-CN" altLang="en-US" sz="2400" b="1" dirty="0">
                <a:solidFill>
                  <a:srgbClr val="000000"/>
                </a:solidFill>
                <a:latin typeface="楷体_GB2312" pitchFamily="49" charset="-122"/>
              </a:rPr>
              <a:t>处</a:t>
            </a:r>
            <a:endParaRPr lang="en-US" altLang="zh-CN" sz="2400" b="1" dirty="0">
              <a:solidFill>
                <a:srgbClr val="000000"/>
              </a:solidFill>
              <a:latin typeface="楷体_GB2312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楷体_GB2312" pitchFamily="49" charset="-122"/>
              </a:rPr>
              <a:t>  </a:t>
            </a:r>
            <a:r>
              <a:rPr lang="zh-CN" altLang="en-US" sz="2400" b="1" dirty="0">
                <a:solidFill>
                  <a:srgbClr val="000000"/>
                </a:solidFill>
                <a:latin typeface="楷体_GB2312" pitchFamily="49" charset="-122"/>
              </a:rPr>
              <a:t>具有</a:t>
            </a:r>
            <a:endParaRPr lang="en-US" altLang="zh-CN" sz="2400" b="1" dirty="0">
              <a:solidFill>
                <a:srgbClr val="000000"/>
              </a:solidFill>
              <a:latin typeface="楷体_GB2312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</a:rPr>
              <a:t>互补对称</a:t>
            </a:r>
            <a:endParaRPr lang="en-US" altLang="zh-CN" sz="2400" b="1" dirty="0">
              <a:solidFill>
                <a:srgbClr val="FF0000"/>
              </a:solidFill>
              <a:latin typeface="楷体_GB2312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楷体_GB2312" pitchFamily="49" charset="-122"/>
              </a:rPr>
              <a:t>  特性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graphicFrame>
        <p:nvGraphicFramePr>
          <p:cNvPr id="13" name="Object 8"/>
          <p:cNvGraphicFramePr>
            <a:graphicFrameLocks noChangeAspect="1"/>
          </p:cNvGraphicFramePr>
          <p:nvPr/>
        </p:nvGraphicFramePr>
        <p:xfrm>
          <a:off x="1949450" y="2495550"/>
          <a:ext cx="582295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2" name="Equation" r:id="rId5" imgW="2578100" imgH="254000" progId="Equation.DSMT4">
                  <p:embed/>
                </p:oleObj>
              </mc:Choice>
              <mc:Fallback>
                <p:oleObj name="Equation" r:id="rId5" imgW="2578100" imgH="254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450" y="2495550"/>
                        <a:ext cx="5822950" cy="573088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836613" y="3517900"/>
            <a:ext cx="1112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含义：</a:t>
            </a:r>
            <a:endParaRPr lang="zh-CN" altLang="en-US" sz="2400">
              <a:solidFill>
                <a:srgbClr val="0000CC"/>
              </a:solidFill>
            </a:endParaRPr>
          </a:p>
        </p:txBody>
      </p:sp>
      <p:graphicFrame>
        <p:nvGraphicFramePr>
          <p:cNvPr id="31752" name="Object 11"/>
          <p:cNvGraphicFramePr>
            <a:graphicFrameLocks noChangeAspect="1"/>
          </p:cNvGraphicFramePr>
          <p:nvPr/>
        </p:nvGraphicFramePr>
        <p:xfrm>
          <a:off x="1822450" y="1028700"/>
          <a:ext cx="5410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3" name="Equation" r:id="rId7" imgW="2755900" imgH="393700" progId="Equation.DSMT4">
                  <p:embed/>
                </p:oleObj>
              </mc:Choice>
              <mc:Fallback>
                <p:oleObj name="Equation" r:id="rId7" imgW="2755900" imgH="3937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2450" y="1028700"/>
                        <a:ext cx="5410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椭圆形标注 7"/>
          <p:cNvSpPr/>
          <p:nvPr/>
        </p:nvSpPr>
        <p:spPr>
          <a:xfrm>
            <a:off x="3119438" y="1039813"/>
            <a:ext cx="844550" cy="800100"/>
          </a:xfrm>
          <a:prstGeom prst="wedgeEllipseCallout">
            <a:avLst>
              <a:gd name="adj1" fmla="val -15836"/>
              <a:gd name="adj2" fmla="val 71291"/>
            </a:avLst>
          </a:prstGeom>
          <a:noFill/>
          <a:ln w="19050">
            <a:solidFill>
              <a:srgbClr val="990099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 animBg="1"/>
      <p:bldP spid="14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5C6B980-F357-4910-92EC-288DFBDDA793}" type="slidenum">
              <a:rPr lang="en-US" altLang="zh-CN" smtClean="0"/>
              <a:pPr eaLnBrk="1" hangingPunct="1"/>
              <a:t>31</a:t>
            </a:fld>
            <a:endParaRPr lang="en-US" altLang="zh-CN"/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32772" name="Object 6"/>
          <p:cNvGraphicFramePr>
            <a:graphicFrameLocks noChangeAspect="1"/>
          </p:cNvGraphicFramePr>
          <p:nvPr/>
        </p:nvGraphicFramePr>
        <p:xfrm>
          <a:off x="1773238" y="1352550"/>
          <a:ext cx="489585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0" name="Visio" r:id="rId3" imgW="2228388" imgH="1458257" progId="Visio.Drawing.11">
                  <p:embed/>
                </p:oleObj>
              </mc:Choice>
              <mc:Fallback>
                <p:oleObj name="Visio" r:id="rId3" imgW="2228388" imgH="1458257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3238" y="1352550"/>
                        <a:ext cx="489585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Object 8"/>
          <p:cNvGraphicFramePr>
            <a:graphicFrameLocks noChangeAspect="1"/>
          </p:cNvGraphicFramePr>
          <p:nvPr/>
        </p:nvGraphicFramePr>
        <p:xfrm>
          <a:off x="1150938" y="4868863"/>
          <a:ext cx="5822950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1" name="Equation" r:id="rId5" imgW="2578100" imgH="254000" progId="Equation.DSMT4">
                  <p:embed/>
                </p:oleObj>
              </mc:Choice>
              <mc:Fallback>
                <p:oleObj name="Equation" r:id="rId5" imgW="2578100" imgH="254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4868863"/>
                        <a:ext cx="5822950" cy="573087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46125" y="368300"/>
            <a:ext cx="5067300" cy="4889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残留边带滤波器的几何解释：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46913" y="6219825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E33DEBD-B5EA-40A8-A293-D682B3E7313C}" type="slidenum">
              <a:rPr lang="en-US" altLang="zh-CN" smtClean="0"/>
              <a:pPr eaLnBrk="1" hangingPunct="1"/>
              <a:t>32</a:t>
            </a:fld>
            <a:endParaRPr lang="en-US" altLang="zh-CN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31800" y="1133475"/>
            <a:ext cx="3111500" cy="4889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dirty="0">
                <a:latin typeface="Arial" pitchFamily="34" charset="0"/>
                <a:ea typeface="黑体" pitchFamily="2" charset="-122"/>
                <a:cs typeface="Arial" pitchFamily="34" charset="0"/>
              </a:rPr>
              <a:t>VSB</a:t>
            </a:r>
            <a:r>
              <a:rPr lang="zh-CN" altLang="en-US" sz="2800" b="1" dirty="0">
                <a:latin typeface="Arial" pitchFamily="34" charset="0"/>
                <a:ea typeface="黑体" pitchFamily="2" charset="-122"/>
                <a:cs typeface="Arial" pitchFamily="34" charset="0"/>
              </a:rPr>
              <a:t>信号的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特点</a:t>
            </a:r>
            <a:endParaRPr lang="en-US" altLang="zh-CN" sz="2800" b="1" kern="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76250" y="2168525"/>
            <a:ext cx="8001000" cy="25654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 cap="flat">
            <a:noFill/>
            <a:prstDash val="lg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 b="1" dirty="0">
                <a:latin typeface="+mn-ea"/>
              </a:rPr>
              <a:t> 仅</a:t>
            </a:r>
            <a:r>
              <a:rPr lang="zh-CN" altLang="en-US" sz="2400" b="1" dirty="0">
                <a:latin typeface="Arial" pitchFamily="34" charset="0"/>
                <a:cs typeface="Arial" pitchFamily="34" charset="0"/>
              </a:rPr>
              <a:t>比</a:t>
            </a:r>
            <a:r>
              <a:rPr lang="en-US" altLang="zh-CN" sz="2400" b="1" dirty="0">
                <a:latin typeface="Arial" pitchFamily="34" charset="0"/>
                <a:cs typeface="Arial" pitchFamily="34" charset="0"/>
              </a:rPr>
              <a:t>SSB</a:t>
            </a:r>
            <a:r>
              <a:rPr lang="zh-CN" altLang="en-US" sz="2400" b="1" dirty="0">
                <a:latin typeface="Arial" pitchFamily="34" charset="0"/>
                <a:cs typeface="Arial" pitchFamily="34" charset="0"/>
              </a:rPr>
              <a:t>所需</a:t>
            </a:r>
            <a:r>
              <a:rPr lang="zh-CN" altLang="en-US" sz="2400" b="1" dirty="0">
                <a:latin typeface="+mn-ea"/>
              </a:rPr>
              <a:t>带宽有很小的增加，却换来了电路的简单。</a:t>
            </a:r>
            <a:endParaRPr lang="en-US" altLang="zh-CN" sz="2400" b="1" dirty="0">
              <a:latin typeface="+mn-ea"/>
            </a:endParaRPr>
          </a:p>
          <a:p>
            <a:pPr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endParaRPr lang="en-US" altLang="zh-CN" sz="2400" b="1" dirty="0">
              <a:latin typeface="+mn-ea"/>
              <a:ea typeface="华文中宋" pitchFamily="2" charset="-122"/>
            </a:endParaRPr>
          </a:p>
          <a:p>
            <a:pPr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endParaRPr lang="en-US" altLang="zh-CN" sz="2400" b="1" dirty="0">
              <a:latin typeface="+mn-ea"/>
              <a:ea typeface="华文中宋" pitchFamily="2" charset="-122"/>
            </a:endParaRPr>
          </a:p>
          <a:p>
            <a:pPr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endParaRPr lang="en-US" altLang="zh-CN" sz="2400" b="1" dirty="0">
              <a:latin typeface="+mn-ea"/>
              <a:ea typeface="华文中宋" pitchFamily="2" charset="-122"/>
            </a:endParaRPr>
          </a:p>
          <a:p>
            <a:pPr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 应用：商业电视广播中的电视信号传输等。</a:t>
            </a:r>
            <a:endParaRPr lang="zh-CN" altLang="en-US" sz="2400" b="1" dirty="0">
              <a:latin typeface="+mn-ea"/>
            </a:endParaRPr>
          </a:p>
          <a:p>
            <a:pPr>
              <a:lnSpc>
                <a:spcPct val="120000"/>
              </a:lnSpc>
              <a:buClr>
                <a:srgbClr val="000099"/>
              </a:buClr>
              <a:buSzPct val="50000"/>
              <a:defRPr/>
            </a:pPr>
            <a:endParaRPr lang="zh-CN" altLang="en-US" sz="2400" dirty="0">
              <a:latin typeface="华文中宋" pitchFamily="2" charset="-122"/>
              <a:ea typeface="华文中宋" pitchFamily="2" charset="-122"/>
            </a:endParaRPr>
          </a:p>
        </p:txBody>
      </p:sp>
      <p:graphicFrame>
        <p:nvGraphicFramePr>
          <p:cNvPr id="33797" name="Object 2"/>
          <p:cNvGraphicFramePr>
            <a:graphicFrameLocks noChangeAspect="1"/>
          </p:cNvGraphicFramePr>
          <p:nvPr/>
        </p:nvGraphicFramePr>
        <p:xfrm>
          <a:off x="2720975" y="2898775"/>
          <a:ext cx="27368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1" name="Equation" r:id="rId3" imgW="1040948" imgH="228501" progId="Equation.DSMT4">
                  <p:embed/>
                </p:oleObj>
              </mc:Choice>
              <mc:Fallback>
                <p:oleObj name="Equation" r:id="rId3" imgW="1040948" imgH="228501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975" y="2898775"/>
                        <a:ext cx="2736850" cy="6223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B18782E-EA63-42B8-AE07-723F2F322F4D}" type="slidenum">
              <a:rPr lang="en-US" altLang="zh-CN" smtClean="0"/>
              <a:pPr eaLnBrk="1" hangingPunct="1"/>
              <a:t>33</a:t>
            </a:fld>
            <a:endParaRPr lang="en-US" altLang="zh-CN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5338" y="1160463"/>
            <a:ext cx="1744662" cy="533400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800">
                <a:latin typeface="黑体" pitchFamily="2" charset="-122"/>
                <a:ea typeface="黑体" pitchFamily="2" charset="-122"/>
              </a:rPr>
              <a:t>滤波法</a:t>
            </a:r>
          </a:p>
          <a:p>
            <a:pPr lvl="2" eaLnBrk="1" hangingPunct="1">
              <a:buClr>
                <a:srgbClr val="FF0000"/>
              </a:buClr>
              <a:buSzPct val="70000"/>
              <a:buFont typeface="Wingdings" pitchFamily="2" charset="2"/>
              <a:buNone/>
            </a:pPr>
            <a:endParaRPr lang="en-US" altLang="zh-CN" sz="3200">
              <a:solidFill>
                <a:schemeClr val="tx2"/>
              </a:solidFill>
            </a:endParaRPr>
          </a:p>
        </p:txBody>
      </p:sp>
      <p:graphicFrame>
        <p:nvGraphicFramePr>
          <p:cNvPr id="34820" name="Object 5"/>
          <p:cNvGraphicFramePr>
            <a:graphicFrameLocks noChangeAspect="1"/>
          </p:cNvGraphicFramePr>
          <p:nvPr/>
        </p:nvGraphicFramePr>
        <p:xfrm>
          <a:off x="1390650" y="4538663"/>
          <a:ext cx="41275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0" name="Equation" r:id="rId3" imgW="1625600" imgH="228600" progId="Equation.DSMT4">
                  <p:embed/>
                </p:oleObj>
              </mc:Choice>
              <mc:Fallback>
                <p:oleObj name="Equation" r:id="rId3" imgW="16256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4538663"/>
                        <a:ext cx="4127500" cy="5810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6"/>
          <p:cNvGraphicFramePr>
            <a:graphicFrameLocks noChangeAspect="1"/>
          </p:cNvGraphicFramePr>
          <p:nvPr/>
        </p:nvGraphicFramePr>
        <p:xfrm>
          <a:off x="1206500" y="5224463"/>
          <a:ext cx="631190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1" name="Equation" r:id="rId5" imgW="2590800" imgH="393700" progId="Equation.DSMT4">
                  <p:embed/>
                </p:oleObj>
              </mc:Choice>
              <mc:Fallback>
                <p:oleObj name="Equation" r:id="rId5" imgW="25908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0" y="5224463"/>
                        <a:ext cx="6311900" cy="95885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Rectangle 3"/>
          <p:cNvSpPr txBox="1">
            <a:spLocks noChangeArrowheads="1"/>
          </p:cNvSpPr>
          <p:nvPr/>
        </p:nvSpPr>
        <p:spPr bwMode="auto">
          <a:xfrm>
            <a:off x="0" y="323850"/>
            <a:ext cx="7378700" cy="649288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None/>
            </a:pPr>
            <a:r>
              <a:rPr lang="en-US" altLang="en-US" sz="2800" b="1" dirty="0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§</a:t>
            </a:r>
            <a:r>
              <a:rPr lang="en-US" altLang="zh-CN" sz="2800" b="1" dirty="0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5.1.5   </a:t>
            </a:r>
            <a:r>
              <a:rPr lang="zh-CN" altLang="en-US" sz="2800" b="1" dirty="0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线性调制（幅度调制）的一般模型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706938" y="1133475"/>
            <a:ext cx="1700212" cy="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800" b="1" kern="0" dirty="0">
                <a:latin typeface="黑体" pitchFamily="2" charset="-122"/>
                <a:ea typeface="黑体" pitchFamily="2" charset="-122"/>
              </a:rPr>
              <a:t>相移法</a:t>
            </a:r>
          </a:p>
          <a:p>
            <a:pPr marL="1143000" lvl="2" indent="-2286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None/>
              <a:defRPr/>
            </a:pPr>
            <a:endParaRPr lang="en-US" altLang="zh-CN" sz="3200" kern="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graphicFrame>
        <p:nvGraphicFramePr>
          <p:cNvPr id="34824" name="Object 7"/>
          <p:cNvGraphicFramePr>
            <a:graphicFrameLocks noChangeAspect="1"/>
          </p:cNvGraphicFramePr>
          <p:nvPr/>
        </p:nvGraphicFramePr>
        <p:xfrm>
          <a:off x="2006600" y="3694113"/>
          <a:ext cx="18891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2" name="Equation" r:id="rId7" imgW="863225" imgH="203112" progId="Equation.DSMT4">
                  <p:embed/>
                </p:oleObj>
              </mc:Choice>
              <mc:Fallback>
                <p:oleObj name="Equation" r:id="rId7" imgW="863225" imgH="203112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6600" y="3694113"/>
                        <a:ext cx="188912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8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34826" name="Object 8"/>
          <p:cNvGraphicFramePr>
            <a:graphicFrameLocks noChangeAspect="1"/>
          </p:cNvGraphicFramePr>
          <p:nvPr/>
        </p:nvGraphicFramePr>
        <p:xfrm>
          <a:off x="4051300" y="1738313"/>
          <a:ext cx="4883150" cy="240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3" name="Visio" r:id="rId9" imgW="1616391" imgH="841811" progId="Visio.Drawing.11">
                  <p:embed/>
                </p:oleObj>
              </mc:Choice>
              <mc:Fallback>
                <p:oleObj name="Visio" r:id="rId9" imgW="1616391" imgH="841811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1300" y="1738313"/>
                        <a:ext cx="4883150" cy="240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9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34828" name="Object 10"/>
          <p:cNvGraphicFramePr>
            <a:graphicFrameLocks noChangeAspect="1"/>
          </p:cNvGraphicFramePr>
          <p:nvPr/>
        </p:nvGraphicFramePr>
        <p:xfrm>
          <a:off x="361950" y="1916113"/>
          <a:ext cx="3649663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4" name="Visio" r:id="rId11" imgW="2410210" imgH="1044104" progId="Visio.Drawing.11">
                  <p:embed/>
                </p:oleObj>
              </mc:Choice>
              <mc:Fallback>
                <p:oleObj name="Visio" r:id="rId11" imgW="2410210" imgH="1044104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1916113"/>
                        <a:ext cx="3649663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092280" y="1156107"/>
            <a:ext cx="1700212" cy="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FF0000"/>
              </a:buClr>
              <a:buSzPct val="70000"/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Arial" charset="0"/>
                <a:ea typeface="华文细黑" pitchFamily="2" charset="-122"/>
                <a:cs typeface="Arial" charset="0"/>
              </a:rPr>
              <a:t>IQ</a:t>
            </a:r>
            <a:r>
              <a:rPr lang="zh-CN" altLang="en-US" sz="2800" b="1" dirty="0">
                <a:solidFill>
                  <a:srgbClr val="FF0000"/>
                </a:solidFill>
                <a:latin typeface="Arial" charset="0"/>
                <a:ea typeface="华文细黑" pitchFamily="2" charset="-122"/>
                <a:cs typeface="Arial" charset="0"/>
              </a:rPr>
              <a:t>调制</a:t>
            </a:r>
          </a:p>
          <a:p>
            <a:pPr marL="1143000" lvl="2" indent="-2286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None/>
              <a:defRPr/>
            </a:pPr>
            <a:endParaRPr lang="en-US" altLang="zh-CN" sz="3200" kern="0" dirty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D2F2E14-7FAA-4797-AE95-6A73C78F45E9}" type="slidenum">
              <a:rPr lang="en-US" altLang="zh-CN" smtClean="0"/>
              <a:pPr eaLnBrk="1" hangingPunct="1"/>
              <a:t>34</a:t>
            </a:fld>
            <a:endParaRPr lang="en-US" altLang="zh-CN"/>
          </a:p>
        </p:txBody>
      </p:sp>
      <p:sp>
        <p:nvSpPr>
          <p:cNvPr id="128002" name="Rectangle 2"/>
          <p:cNvSpPr>
            <a:spLocks noChangeArrowheads="1"/>
          </p:cNvSpPr>
          <p:nvPr/>
        </p:nvSpPr>
        <p:spPr bwMode="auto">
          <a:xfrm>
            <a:off x="1638300" y="2320925"/>
            <a:ext cx="6534150" cy="183991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indent="266700" eaLnBrk="0" hangingPunct="0">
              <a:lnSpc>
                <a:spcPct val="150000"/>
              </a:lnSpc>
              <a:defRPr/>
            </a:pPr>
            <a:r>
              <a:rPr lang="zh-CN" altLang="en-US" sz="2800" b="1">
                <a:latin typeface="Arial" charset="0"/>
                <a:ea typeface="华文细黑" pitchFamily="2" charset="-122"/>
                <a:cs typeface="Times New Roman" pitchFamily="18" charset="0"/>
              </a:rPr>
              <a:t>在接收端，如何从</a:t>
            </a:r>
            <a:r>
              <a:rPr lang="zh-CN" altLang="en-US" sz="2800" b="1">
                <a:solidFill>
                  <a:srgbClr val="003399"/>
                </a:solidFill>
                <a:latin typeface="Arial" charset="0"/>
                <a:ea typeface="华文细黑" pitchFamily="2" charset="-122"/>
                <a:cs typeface="Times New Roman" pitchFamily="18" charset="0"/>
              </a:rPr>
              <a:t>已调信号</a:t>
            </a:r>
            <a:r>
              <a:rPr lang="zh-CN" altLang="en-US" sz="2800" b="1">
                <a:latin typeface="Arial" charset="0"/>
                <a:ea typeface="华文细黑" pitchFamily="2" charset="-122"/>
                <a:cs typeface="Times New Roman" pitchFamily="18" charset="0"/>
              </a:rPr>
              <a:t>中恢复出</a:t>
            </a:r>
            <a:endParaRPr lang="en-US" altLang="zh-CN" sz="2800" b="1">
              <a:latin typeface="Arial" charset="0"/>
              <a:ea typeface="华文细黑" pitchFamily="2" charset="-122"/>
              <a:cs typeface="Times New Roman" pitchFamily="18" charset="0"/>
            </a:endParaRPr>
          </a:p>
          <a:p>
            <a:pPr indent="266700" eaLnBrk="0" hangingPunct="0">
              <a:lnSpc>
                <a:spcPct val="150000"/>
              </a:lnSpc>
              <a:defRPr/>
            </a:pPr>
            <a:r>
              <a:rPr lang="zh-CN" altLang="en-US" sz="2800" b="1">
                <a:solidFill>
                  <a:srgbClr val="003399"/>
                </a:solidFill>
                <a:latin typeface="Arial" charset="0"/>
                <a:ea typeface="华文细黑" pitchFamily="2" charset="-122"/>
                <a:cs typeface="Times New Roman" pitchFamily="18" charset="0"/>
              </a:rPr>
              <a:t>调制信号</a:t>
            </a:r>
            <a:r>
              <a:rPr lang="en-US" altLang="zh-CN" sz="2800" b="1">
                <a:latin typeface="Arial" charset="0"/>
                <a:ea typeface="华文细黑" pitchFamily="2" charset="-122"/>
                <a:cs typeface="Times New Roman" pitchFamily="18" charset="0"/>
              </a:rPr>
              <a:t>m(t)</a:t>
            </a:r>
            <a:r>
              <a:rPr lang="zh-CN" altLang="en-US" sz="2800" b="1">
                <a:latin typeface="Arial" charset="0"/>
                <a:ea typeface="华文细黑" pitchFamily="2" charset="-122"/>
                <a:cs typeface="Times New Roman" pitchFamily="18" charset="0"/>
              </a:rPr>
              <a:t>呢</a:t>
            </a:r>
            <a:r>
              <a:rPr lang="zh-CN" altLang="en-US" sz="3200" b="1">
                <a:solidFill>
                  <a:srgbClr val="FF0000"/>
                </a:solidFill>
                <a:latin typeface="Arial" charset="0"/>
                <a:ea typeface="华文细黑" pitchFamily="2" charset="-122"/>
                <a:cs typeface="Times New Roman" pitchFamily="18" charset="0"/>
              </a:rPr>
              <a:t>？</a:t>
            </a:r>
            <a:endParaRPr lang="zh-CN" altLang="en-US" sz="2800" b="1">
              <a:latin typeface="Arial" charset="0"/>
              <a:ea typeface="华文细黑" pitchFamily="2" charset="-122"/>
              <a:cs typeface="Times New Roman" pitchFamily="18" charset="0"/>
            </a:endParaRPr>
          </a:p>
          <a:p>
            <a:pPr indent="266700" eaLnBrk="0" hangingPunct="0">
              <a:defRPr/>
            </a:pPr>
            <a:endParaRPr lang="zh-CN" altLang="en-US" sz="2400">
              <a:latin typeface="Arial" charset="0"/>
              <a:ea typeface="华文细黑" pitchFamily="2" charset="-122"/>
              <a:cs typeface="Times New Roman" pitchFamily="18" charset="0"/>
            </a:endParaRPr>
          </a:p>
        </p:txBody>
      </p:sp>
      <p:sp>
        <p:nvSpPr>
          <p:cNvPr id="3" name="云形标注 2"/>
          <p:cNvSpPr/>
          <p:nvPr/>
        </p:nvSpPr>
        <p:spPr>
          <a:xfrm>
            <a:off x="-6350" y="450850"/>
            <a:ext cx="1993900" cy="1155700"/>
          </a:xfrm>
          <a:prstGeom prst="cloudCallout">
            <a:avLst>
              <a:gd name="adj1" fmla="val 45820"/>
              <a:gd name="adj2" fmla="val 113612"/>
            </a:avLst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Q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  <a:sym typeface="Symbol"/>
              </a:rPr>
              <a:t>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A</a:t>
            </a:r>
            <a:endParaRPr lang="zh-CN" altLang="en-US" sz="3200" dirty="0"/>
          </a:p>
        </p:txBody>
      </p:sp>
      <p:sp>
        <p:nvSpPr>
          <p:cNvPr id="35845" name="矩形 3"/>
          <p:cNvSpPr>
            <a:spLocks noChangeArrowheads="1"/>
          </p:cNvSpPr>
          <p:nvPr/>
        </p:nvSpPr>
        <p:spPr bwMode="auto">
          <a:xfrm>
            <a:off x="5016500" y="3527425"/>
            <a:ext cx="3200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zh-CN" altLang="en-US" sz="280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解调的任务</a:t>
            </a:r>
            <a:r>
              <a:rPr lang="en-US" altLang="zh-CN" sz="280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!</a:t>
            </a:r>
            <a:endParaRPr lang="zh-CN" altLang="en-US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F07D8A7-D528-41C4-8F70-822E425FF9D5}" type="slidenum">
              <a:rPr lang="en-US" altLang="zh-CN" smtClean="0"/>
              <a:pPr eaLnBrk="1" hangingPunct="1"/>
              <a:t>35</a:t>
            </a:fld>
            <a:endParaRPr lang="en-US" altLang="zh-CN"/>
          </a:p>
        </p:txBody>
      </p:sp>
      <p:sp>
        <p:nvSpPr>
          <p:cNvPr id="36867" name="Rectangle 3"/>
          <p:cNvSpPr txBox="1">
            <a:spLocks noChangeArrowheads="1"/>
          </p:cNvSpPr>
          <p:nvPr/>
        </p:nvSpPr>
        <p:spPr bwMode="auto">
          <a:xfrm>
            <a:off x="0" y="323850"/>
            <a:ext cx="5645150" cy="649288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None/>
            </a:pPr>
            <a:r>
              <a:rPr lang="en-US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§</a:t>
            </a:r>
            <a:r>
              <a:rPr lang="en-US" altLang="zh-CN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5.1.6   </a:t>
            </a:r>
            <a:r>
              <a:rPr lang="zh-CN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相干解调 与 包络检波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27100" y="1250950"/>
            <a:ext cx="2193925" cy="4889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相干解调 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238250" y="4006850"/>
            <a:ext cx="6978650" cy="212248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590550" indent="-5334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400" b="1" kern="0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适用</a:t>
            </a:r>
            <a:r>
              <a:rPr lang="zh-CN" altLang="en-US" sz="2400" b="1" kern="0" dirty="0">
                <a:latin typeface="+mn-lt"/>
              </a:rPr>
              <a:t>：</a:t>
            </a:r>
            <a:r>
              <a:rPr lang="en-US" altLang="zh-CN" sz="2400" b="1" kern="0" dirty="0">
                <a:latin typeface="+mn-lt"/>
              </a:rPr>
              <a:t>AM</a:t>
            </a:r>
            <a:r>
              <a:rPr lang="zh-CN" altLang="en-US" sz="2400" b="1" kern="0" dirty="0">
                <a:latin typeface="+mn-lt"/>
              </a:rPr>
              <a:t>、</a:t>
            </a:r>
            <a:r>
              <a:rPr lang="en-US" altLang="zh-CN" sz="2400" b="1" kern="0" dirty="0">
                <a:latin typeface="+mn-lt"/>
              </a:rPr>
              <a:t>DSB</a:t>
            </a:r>
            <a:r>
              <a:rPr lang="zh-CN" altLang="en-US" sz="2400" b="1" kern="0" dirty="0">
                <a:latin typeface="+mn-lt"/>
              </a:rPr>
              <a:t>、</a:t>
            </a:r>
            <a:r>
              <a:rPr lang="en-US" altLang="zh-CN" sz="2400" b="1" kern="0" dirty="0">
                <a:latin typeface="+mn-lt"/>
              </a:rPr>
              <a:t>SSB</a:t>
            </a:r>
            <a:r>
              <a:rPr lang="zh-CN" altLang="en-US" sz="2400" b="1" kern="0" dirty="0">
                <a:latin typeface="+mn-lt"/>
              </a:rPr>
              <a:t>、</a:t>
            </a:r>
            <a:r>
              <a:rPr lang="en-US" altLang="zh-CN" sz="2400" b="1" kern="0" dirty="0">
                <a:latin typeface="+mn-lt"/>
              </a:rPr>
              <a:t>VSB</a:t>
            </a:r>
          </a:p>
          <a:p>
            <a:pPr marL="590550" indent="-5334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400" b="1" kern="0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特点</a:t>
            </a:r>
            <a:r>
              <a:rPr lang="zh-CN" altLang="en-US" sz="2400" b="1" kern="0" dirty="0">
                <a:latin typeface="+mn-lt"/>
              </a:rPr>
              <a:t>：无门限效应</a:t>
            </a:r>
            <a:endParaRPr lang="en-US" altLang="zh-CN" sz="2400" b="1" kern="0" dirty="0">
              <a:latin typeface="+mn-lt"/>
            </a:endParaRPr>
          </a:p>
          <a:p>
            <a:pPr marL="590550" indent="-5334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400" b="1" kern="0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要求</a:t>
            </a:r>
            <a:r>
              <a:rPr lang="zh-CN" altLang="en-US" sz="2400" b="1" kern="0" dirty="0">
                <a:latin typeface="+mn-lt"/>
              </a:rPr>
              <a:t>：载波同步</a:t>
            </a:r>
          </a:p>
          <a:p>
            <a:pPr marL="1790700" lvl="3" indent="-4191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  <a:defRPr/>
            </a:pPr>
            <a:r>
              <a:rPr lang="zh-CN" altLang="en-US" sz="2200" kern="0" dirty="0">
                <a:latin typeface="+mn-lt"/>
                <a:ea typeface="+mn-ea"/>
              </a:rPr>
              <a:t> </a:t>
            </a:r>
          </a:p>
          <a:p>
            <a:pPr marL="1790700" lvl="3" indent="-4191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/>
            </a:pPr>
            <a:endParaRPr lang="zh-CN" altLang="en-US" sz="2200" kern="0" dirty="0">
              <a:latin typeface="+mn-lt"/>
              <a:ea typeface="+mn-ea"/>
            </a:endParaRPr>
          </a:p>
          <a:p>
            <a:pPr marL="1790700" lvl="3" indent="-4191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/>
            </a:pPr>
            <a:endParaRPr lang="zh-CN" altLang="en-US" sz="2200" kern="0" dirty="0">
              <a:latin typeface="+mn-lt"/>
              <a:ea typeface="+mn-ea"/>
            </a:endParaRPr>
          </a:p>
          <a:p>
            <a:pPr marL="1790700" lvl="3" indent="-4191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/>
            </a:pPr>
            <a:endParaRPr lang="zh-CN" altLang="en-US" sz="2200" kern="0" dirty="0">
              <a:latin typeface="+mn-lt"/>
              <a:ea typeface="+mn-ea"/>
            </a:endParaRPr>
          </a:p>
          <a:p>
            <a:pPr marL="1790700" lvl="3" indent="-4191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  <a:defRPr/>
            </a:pPr>
            <a:endParaRPr lang="en-US" altLang="zh-CN" sz="2200" kern="0" dirty="0">
              <a:latin typeface="+mn-lt"/>
              <a:ea typeface="+mn-ea"/>
            </a:endParaRP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36871" name="Object 4"/>
          <p:cNvGraphicFramePr>
            <a:graphicFrameLocks noChangeAspect="1"/>
          </p:cNvGraphicFramePr>
          <p:nvPr/>
        </p:nvGraphicFramePr>
        <p:xfrm>
          <a:off x="2393950" y="2025650"/>
          <a:ext cx="4711700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5" name="Visio" r:id="rId4" imgW="1266559" imgH="455231" progId="Visio.Drawing.11">
                  <p:embed/>
                </p:oleObj>
              </mc:Choice>
              <mc:Fallback>
                <p:oleObj name="Visio" r:id="rId4" imgW="1266559" imgH="455231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950" y="2025650"/>
                        <a:ext cx="4711700" cy="167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9928DC73-2B21-453F-95F7-58F2BD9BCC5F}" type="slidenum">
              <a:rPr lang="en-US" altLang="zh-CN" smtClean="0"/>
              <a:pPr eaLnBrk="1" hangingPunct="1"/>
              <a:t>36</a:t>
            </a:fld>
            <a:endParaRPr lang="en-US" altLang="zh-CN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31800" y="368300"/>
            <a:ext cx="2193925" cy="4889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包络检波 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422400" y="3698875"/>
            <a:ext cx="4860925" cy="212248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590550" indent="-5334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90700" indent="-4191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zh-CN" altLang="en-US" sz="2400" b="1">
                <a:solidFill>
                  <a:srgbClr val="000099"/>
                </a:solidFill>
                <a:latin typeface="Times New Roman" pitchFamily="18" charset="0"/>
                <a:ea typeface="华文细黑" pitchFamily="2" charset="-122"/>
              </a:rPr>
              <a:t>适用</a:t>
            </a:r>
            <a:r>
              <a:rPr lang="zh-CN" altLang="en-US" sz="2400" b="1">
                <a:latin typeface="Times New Roman" pitchFamily="18" charset="0"/>
                <a:ea typeface="华文细黑" pitchFamily="2" charset="-122"/>
              </a:rPr>
              <a:t>：</a:t>
            </a:r>
            <a:r>
              <a:rPr lang="en-US" altLang="zh-CN" sz="2400" b="1">
                <a:latin typeface="Times New Roman" pitchFamily="18" charset="0"/>
                <a:ea typeface="华文细黑" pitchFamily="2" charset="-122"/>
              </a:rPr>
              <a:t>AM </a:t>
            </a:r>
            <a:r>
              <a:rPr lang="zh-CN" altLang="en-US" sz="2400">
                <a:latin typeface="Times New Roman" pitchFamily="18" charset="0"/>
                <a:ea typeface="华文细黑" pitchFamily="2" charset="-122"/>
              </a:rPr>
              <a:t>信号</a:t>
            </a:r>
            <a:endParaRPr lang="en-US" altLang="zh-CN" sz="2400" b="1">
              <a:latin typeface="Times New Roman" pitchFamily="18" charset="0"/>
              <a:ea typeface="华文细黑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zh-CN" altLang="en-US" sz="2400" b="1">
                <a:solidFill>
                  <a:srgbClr val="000099"/>
                </a:solidFill>
                <a:latin typeface="Times New Roman" pitchFamily="18" charset="0"/>
                <a:ea typeface="华文细黑" pitchFamily="2" charset="-122"/>
              </a:rPr>
              <a:t>优势</a:t>
            </a:r>
            <a:r>
              <a:rPr lang="zh-CN" altLang="en-US" sz="2400" b="1">
                <a:latin typeface="Times New Roman" pitchFamily="18" charset="0"/>
                <a:ea typeface="华文细黑" pitchFamily="2" charset="-122"/>
              </a:rPr>
              <a:t>：</a:t>
            </a:r>
            <a:r>
              <a:rPr lang="zh-CN" altLang="en-US" sz="2400">
                <a:latin typeface="Times New Roman" pitchFamily="18" charset="0"/>
                <a:ea typeface="华文细黑" pitchFamily="2" charset="-122"/>
              </a:rPr>
              <a:t>简单、无需载波同步</a:t>
            </a:r>
            <a:r>
              <a:rPr lang="zh-CN" altLang="en-US" sz="2400">
                <a:latin typeface="Times New Roman" pitchFamily="18" charset="0"/>
                <a:ea typeface="华文细黑" pitchFamily="2" charset="-122"/>
                <a:sym typeface="Symbol" pitchFamily="18" charset="2"/>
              </a:rPr>
              <a:t> </a:t>
            </a:r>
            <a:endParaRPr lang="en-US" altLang="zh-CN" sz="2400" b="1">
              <a:latin typeface="Times New Roman" pitchFamily="18" charset="0"/>
              <a:ea typeface="华文细黑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zh-CN" altLang="en-US" sz="2400" b="1">
                <a:solidFill>
                  <a:srgbClr val="000099"/>
                </a:solidFill>
                <a:latin typeface="Times New Roman" pitchFamily="18" charset="0"/>
                <a:ea typeface="华文细黑" pitchFamily="2" charset="-122"/>
              </a:rPr>
              <a:t>要求</a:t>
            </a:r>
            <a:r>
              <a:rPr lang="zh-CN" altLang="en-US" sz="2400" b="1">
                <a:latin typeface="Times New Roman" pitchFamily="18" charset="0"/>
                <a:ea typeface="华文细黑" pitchFamily="2" charset="-122"/>
              </a:rPr>
              <a:t>：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|</a:t>
            </a:r>
            <a:r>
              <a:rPr lang="en-US" altLang="zh-CN" sz="2400" b="1" i="1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m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(</a:t>
            </a:r>
            <a:r>
              <a:rPr lang="en-US" altLang="zh-CN" sz="2400" b="1" i="1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t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)|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max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 </a:t>
            </a:r>
            <a:r>
              <a:rPr lang="en-US" altLang="zh-CN" sz="2400" b="1" i="1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A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0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 </a:t>
            </a:r>
            <a:endParaRPr lang="zh-CN" altLang="en-US" sz="2400" b="1">
              <a:solidFill>
                <a:srgbClr val="FF0000"/>
              </a:solidFill>
              <a:latin typeface="Times New Roman" pitchFamily="18" charset="0"/>
              <a:ea typeface="华文细黑" pitchFamily="2" charset="-122"/>
              <a:cs typeface="Arial" charset="0"/>
            </a:endParaRPr>
          </a:p>
          <a:p>
            <a:pPr lvl="3" ea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  <a:defRPr/>
            </a:pPr>
            <a:r>
              <a:rPr lang="zh-CN" altLang="en-US" sz="2200">
                <a:latin typeface="Times New Roman" pitchFamily="18" charset="0"/>
                <a:ea typeface="华文细黑" pitchFamily="2" charset="-122"/>
              </a:rPr>
              <a:t> </a:t>
            </a:r>
          </a:p>
          <a:p>
            <a:pPr lvl="3" ea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/>
            </a:pPr>
            <a:endParaRPr lang="zh-CN" altLang="en-US" sz="2200">
              <a:latin typeface="Times New Roman" pitchFamily="18" charset="0"/>
              <a:ea typeface="华文细黑" pitchFamily="2" charset="-122"/>
            </a:endParaRPr>
          </a:p>
          <a:p>
            <a:pPr lvl="3" ea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/>
            </a:pPr>
            <a:endParaRPr lang="zh-CN" altLang="en-US" sz="2200">
              <a:latin typeface="Times New Roman" pitchFamily="18" charset="0"/>
              <a:ea typeface="华文细黑" pitchFamily="2" charset="-122"/>
            </a:endParaRPr>
          </a:p>
          <a:p>
            <a:pPr lvl="3" ea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/>
            </a:pPr>
            <a:endParaRPr lang="zh-CN" altLang="en-US" sz="2200">
              <a:latin typeface="Times New Roman" pitchFamily="18" charset="0"/>
              <a:ea typeface="华文细黑" pitchFamily="2" charset="-122"/>
            </a:endParaRPr>
          </a:p>
          <a:p>
            <a:pPr lvl="3" ea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  <a:defRPr/>
            </a:pPr>
            <a:endParaRPr lang="en-US" altLang="zh-CN" sz="2200">
              <a:latin typeface="Times New Roman" pitchFamily="18" charset="0"/>
              <a:ea typeface="华文细黑" pitchFamily="2" charset="-122"/>
            </a:endParaRP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5155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37895" name="Object 3"/>
          <p:cNvGraphicFramePr>
            <a:graphicFrameLocks noChangeAspect="1"/>
          </p:cNvGraphicFramePr>
          <p:nvPr/>
        </p:nvGraphicFramePr>
        <p:xfrm>
          <a:off x="2668588" y="1981200"/>
          <a:ext cx="4278312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6" name="Visio" r:id="rId4" imgW="1258102" imgH="367729" progId="Visio.Drawing.11">
                  <p:embed/>
                </p:oleObj>
              </mc:Choice>
              <mc:Fallback>
                <p:oleObj name="Visio" r:id="rId4" imgW="1258102" imgH="367729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588" y="1981200"/>
                        <a:ext cx="4278312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6" name="Object 6"/>
          <p:cNvGraphicFramePr>
            <a:graphicFrameLocks noChangeAspect="1"/>
          </p:cNvGraphicFramePr>
          <p:nvPr/>
        </p:nvGraphicFramePr>
        <p:xfrm>
          <a:off x="892175" y="1314450"/>
          <a:ext cx="2276475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7" name="Visio" r:id="rId6" imgW="2258832" imgH="1529158" progId="Visio.Drawing.11">
                  <p:embed/>
                </p:oleObj>
              </mc:Choice>
              <mc:Fallback>
                <p:oleObj name="Visio" r:id="rId6" imgW="2258832" imgH="1529158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175" y="1314450"/>
                        <a:ext cx="2276475" cy="141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37898" name="Object 11"/>
          <p:cNvGraphicFramePr>
            <a:graphicFrameLocks noChangeAspect="1"/>
          </p:cNvGraphicFramePr>
          <p:nvPr/>
        </p:nvGraphicFramePr>
        <p:xfrm>
          <a:off x="6057900" y="1358900"/>
          <a:ext cx="2159000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8" name="Visio" r:id="rId8" imgW="2258832" imgH="1529158" progId="Visio.Drawing.11">
                  <p:embed/>
                </p:oleObj>
              </mc:Choice>
              <mc:Fallback>
                <p:oleObj name="Visio" r:id="rId8" imgW="2258832" imgH="1529158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1358900"/>
                        <a:ext cx="2159000" cy="146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E738B70-956A-4868-A76D-10D86D2CD7CD}" type="slidenum">
              <a:rPr lang="en-US" altLang="zh-CN" smtClean="0"/>
              <a:pPr eaLnBrk="1" hangingPunct="1"/>
              <a:t>37</a:t>
            </a:fld>
            <a:endParaRPr lang="en-US" altLang="zh-CN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66738" y="414338"/>
            <a:ext cx="3867150" cy="4889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C00000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插入载波包络检波法 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836613" y="2933700"/>
            <a:ext cx="7245350" cy="288448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590550" indent="-5334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90700" indent="-4191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3800"/>
              </a:lnSpc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zh-CN" altLang="en-US" sz="2400" b="1">
                <a:solidFill>
                  <a:srgbClr val="003399"/>
                </a:solidFill>
                <a:latin typeface="Arial" charset="0"/>
                <a:ea typeface="华文细黑" pitchFamily="2" charset="-122"/>
              </a:rPr>
              <a:t>适用</a:t>
            </a:r>
            <a:r>
              <a:rPr lang="zh-CN" altLang="en-US" sz="2400">
                <a:latin typeface="Arial" charset="0"/>
                <a:ea typeface="华文细黑" pitchFamily="2" charset="-122"/>
                <a:cs typeface="Arial" charset="0"/>
              </a:rPr>
              <a:t>：</a:t>
            </a:r>
            <a:r>
              <a:rPr lang="en-US" altLang="zh-CN" sz="2400">
                <a:latin typeface="Arial" charset="0"/>
                <a:ea typeface="华文细黑" pitchFamily="2" charset="-122"/>
                <a:cs typeface="Arial" charset="0"/>
              </a:rPr>
              <a:t> </a:t>
            </a:r>
            <a:r>
              <a:rPr lang="en-US" altLang="zh-CN" sz="2400" b="1">
                <a:latin typeface="Arial" charset="0"/>
                <a:ea typeface="华文细黑" pitchFamily="2" charset="-122"/>
                <a:cs typeface="Arial" charset="0"/>
              </a:rPr>
              <a:t>DSB</a:t>
            </a:r>
            <a:r>
              <a:rPr lang="zh-CN" altLang="en-US" sz="2400" b="1">
                <a:latin typeface="Arial" charset="0"/>
                <a:ea typeface="华文细黑" pitchFamily="2" charset="-122"/>
                <a:cs typeface="Arial" charset="0"/>
              </a:rPr>
              <a:t>、</a:t>
            </a:r>
            <a:r>
              <a:rPr lang="en-US" altLang="zh-CN" sz="2400" b="1">
                <a:latin typeface="Arial" charset="0"/>
                <a:ea typeface="华文细黑" pitchFamily="2" charset="-122"/>
                <a:cs typeface="Arial" charset="0"/>
              </a:rPr>
              <a:t>SSB</a:t>
            </a:r>
            <a:r>
              <a:rPr lang="zh-CN" altLang="en-US" sz="2400">
                <a:latin typeface="Arial" charset="0"/>
                <a:ea typeface="华文细黑" pitchFamily="2" charset="-122"/>
                <a:cs typeface="Arial" charset="0"/>
              </a:rPr>
              <a:t>或</a:t>
            </a:r>
            <a:r>
              <a:rPr lang="en-US" altLang="zh-CN" sz="2400" b="1">
                <a:latin typeface="Arial" charset="0"/>
                <a:ea typeface="华文细黑" pitchFamily="2" charset="-122"/>
                <a:cs typeface="Arial" charset="0"/>
              </a:rPr>
              <a:t>VSB</a:t>
            </a:r>
            <a:r>
              <a:rPr lang="zh-CN" altLang="en-US" sz="2400">
                <a:latin typeface="Arial" charset="0"/>
                <a:ea typeface="华文细黑" pitchFamily="2" charset="-122"/>
                <a:cs typeface="Arial" charset="0"/>
              </a:rPr>
              <a:t>等抑制载波的已调信号</a:t>
            </a:r>
            <a:endParaRPr lang="en-US" altLang="zh-CN" sz="2400">
              <a:latin typeface="Arial" charset="0"/>
              <a:ea typeface="华文细黑" pitchFamily="2" charset="-122"/>
              <a:cs typeface="Arial" charset="0"/>
            </a:endParaRPr>
          </a:p>
          <a:p>
            <a:pPr eaLnBrk="1" hangingPunct="1">
              <a:lnSpc>
                <a:spcPts val="3800"/>
              </a:lnSpc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zh-CN" altLang="en-US" sz="2400" b="1">
                <a:solidFill>
                  <a:srgbClr val="003399"/>
                </a:solidFill>
                <a:latin typeface="Arial" charset="0"/>
                <a:ea typeface="华文细黑" pitchFamily="2" charset="-122"/>
                <a:cs typeface="Arial" charset="0"/>
              </a:rPr>
              <a:t>原理</a:t>
            </a:r>
            <a:r>
              <a:rPr lang="zh-CN" altLang="en-US" sz="2400">
                <a:latin typeface="Arial" charset="0"/>
                <a:ea typeface="华文细黑" pitchFamily="2" charset="-122"/>
                <a:cs typeface="Arial" charset="0"/>
              </a:rPr>
              <a:t>：将这些信号插入恢复载波，使之成为或近似   </a:t>
            </a:r>
            <a:endParaRPr lang="en-US" altLang="zh-CN" sz="2400">
              <a:latin typeface="Arial" charset="0"/>
              <a:ea typeface="华文细黑" pitchFamily="2" charset="-122"/>
              <a:cs typeface="Arial" charset="0"/>
            </a:endParaRPr>
          </a:p>
          <a:p>
            <a:pPr eaLnBrk="1" hangingPunct="1">
              <a:lnSpc>
                <a:spcPts val="3800"/>
              </a:lnSpc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en-US" altLang="zh-CN" sz="2400">
                <a:latin typeface="Arial" charset="0"/>
                <a:ea typeface="华文细黑" pitchFamily="2" charset="-122"/>
                <a:cs typeface="Arial" charset="0"/>
              </a:rPr>
              <a:t>           </a:t>
            </a:r>
            <a:r>
              <a:rPr lang="zh-CN" altLang="en-US" sz="2400">
                <a:latin typeface="Arial" charset="0"/>
                <a:ea typeface="华文细黑" pitchFamily="2" charset="-122"/>
                <a:cs typeface="Arial" charset="0"/>
              </a:rPr>
              <a:t>为</a:t>
            </a:r>
            <a:r>
              <a:rPr lang="en-US" altLang="zh-CN" sz="2400">
                <a:latin typeface="Arial" charset="0"/>
                <a:ea typeface="华文细黑" pitchFamily="2" charset="-122"/>
                <a:cs typeface="Arial" charset="0"/>
              </a:rPr>
              <a:t>AM</a:t>
            </a:r>
            <a:r>
              <a:rPr lang="zh-CN" altLang="en-US" sz="2400">
                <a:latin typeface="Arial" charset="0"/>
                <a:ea typeface="华文细黑" pitchFamily="2" charset="-122"/>
                <a:cs typeface="Arial" charset="0"/>
              </a:rPr>
              <a:t>信号，然后用包络检波器恢复出</a:t>
            </a:r>
            <a:r>
              <a:rPr lang="en-US" altLang="zh-CN" sz="2400" b="1">
                <a:latin typeface="Arial" charset="0"/>
                <a:ea typeface="华文细黑" pitchFamily="2" charset="-122"/>
                <a:cs typeface="Arial" charset="0"/>
              </a:rPr>
              <a:t>m(t)</a:t>
            </a:r>
          </a:p>
          <a:p>
            <a:pPr eaLnBrk="1" hangingPunct="1">
              <a:lnSpc>
                <a:spcPts val="3800"/>
              </a:lnSpc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zh-CN" altLang="en-US" sz="2400" b="1">
                <a:solidFill>
                  <a:srgbClr val="003399"/>
                </a:solidFill>
                <a:latin typeface="Arial" charset="0"/>
                <a:ea typeface="华文细黑" pitchFamily="2" charset="-122"/>
                <a:cs typeface="Arial" charset="0"/>
              </a:rPr>
              <a:t>要求</a:t>
            </a:r>
            <a:r>
              <a:rPr lang="zh-CN" altLang="en-US" sz="2400">
                <a:latin typeface="Arial" charset="0"/>
                <a:ea typeface="华文细黑" pitchFamily="2" charset="-122"/>
                <a:cs typeface="Arial" charset="0"/>
              </a:rPr>
              <a:t>：</a:t>
            </a:r>
            <a:r>
              <a:rPr lang="en-US" altLang="zh-CN" sz="2400" b="1">
                <a:latin typeface="Arial" charset="0"/>
                <a:ea typeface="华文细黑" pitchFamily="2" charset="-122"/>
                <a:cs typeface="Arial" charset="0"/>
              </a:rPr>
              <a:t>A</a:t>
            </a:r>
            <a:r>
              <a:rPr lang="en-US" altLang="zh-CN" sz="2400" b="1" baseline="-25000">
                <a:latin typeface="Arial" charset="0"/>
                <a:ea typeface="华文细黑" pitchFamily="2" charset="-122"/>
                <a:cs typeface="Arial" charset="0"/>
              </a:rPr>
              <a:t>d </a:t>
            </a:r>
            <a:r>
              <a:rPr lang="zh-CN" altLang="en-US" sz="2400">
                <a:latin typeface="Arial" charset="0"/>
                <a:ea typeface="华文细黑" pitchFamily="2" charset="-122"/>
                <a:cs typeface="Arial" charset="0"/>
              </a:rPr>
              <a:t>很大，载波同步</a:t>
            </a:r>
            <a:endParaRPr lang="en-US" altLang="zh-CN" sz="2400">
              <a:latin typeface="Arial" charset="0"/>
              <a:ea typeface="华文细黑" pitchFamily="2" charset="-122"/>
              <a:cs typeface="Arial" charset="0"/>
            </a:endParaRPr>
          </a:p>
          <a:p>
            <a:pPr eaLnBrk="1" hangingPunct="1">
              <a:lnSpc>
                <a:spcPts val="3800"/>
              </a:lnSpc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zh-CN" altLang="en-US" sz="2400" b="1">
                <a:solidFill>
                  <a:srgbClr val="003399"/>
                </a:solidFill>
                <a:latin typeface="Arial" charset="0"/>
                <a:ea typeface="华文细黑" pitchFamily="2" charset="-122"/>
                <a:cs typeface="Arial" charset="0"/>
              </a:rPr>
              <a:t>方法</a:t>
            </a:r>
            <a:r>
              <a:rPr lang="zh-CN" altLang="en-US" sz="2400">
                <a:latin typeface="Arial" charset="0"/>
                <a:ea typeface="华文细黑" pitchFamily="2" charset="-122"/>
                <a:cs typeface="Arial" charset="0"/>
              </a:rPr>
              <a:t>：发端</a:t>
            </a:r>
            <a:r>
              <a:rPr lang="en-US" altLang="zh-CN" sz="2400">
                <a:latin typeface="Arial" charset="0"/>
                <a:ea typeface="华文细黑" pitchFamily="2" charset="-122"/>
                <a:cs typeface="Arial" charset="0"/>
              </a:rPr>
              <a:t>/</a:t>
            </a:r>
            <a:r>
              <a:rPr lang="zh-CN" altLang="en-US" sz="2400">
                <a:latin typeface="Arial" charset="0"/>
                <a:ea typeface="华文细黑" pitchFamily="2" charset="-122"/>
                <a:cs typeface="Arial" charset="0"/>
              </a:rPr>
              <a:t>收端插入载波</a:t>
            </a:r>
            <a:r>
              <a:rPr lang="zh-CN" altLang="en-US" sz="2400">
                <a:latin typeface="Arial" charset="0"/>
                <a:ea typeface="华文细黑" pitchFamily="2" charset="-122"/>
                <a:cs typeface="Arial" charset="0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endParaRPr lang="zh-CN" altLang="en-US" sz="2400" b="1">
              <a:solidFill>
                <a:srgbClr val="FF0000"/>
              </a:solidFill>
              <a:latin typeface="Arial" charset="0"/>
              <a:ea typeface="华文细黑" pitchFamily="2" charset="-122"/>
              <a:cs typeface="Arial" charset="0"/>
            </a:endParaRPr>
          </a:p>
          <a:p>
            <a:pPr lvl="3" ea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  <a:defRPr/>
            </a:pPr>
            <a:r>
              <a:rPr lang="zh-CN" altLang="en-US" sz="2400">
                <a:latin typeface="Arial" charset="0"/>
                <a:ea typeface="华文细黑" pitchFamily="2" charset="-122"/>
              </a:rPr>
              <a:t> </a:t>
            </a:r>
          </a:p>
          <a:p>
            <a:pPr lvl="3" ea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/>
            </a:pPr>
            <a:endParaRPr lang="zh-CN" altLang="en-US" sz="2400">
              <a:latin typeface="Arial" charset="0"/>
              <a:ea typeface="华文细黑" pitchFamily="2" charset="-122"/>
            </a:endParaRPr>
          </a:p>
          <a:p>
            <a:pPr lvl="3" ea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/>
            </a:pPr>
            <a:endParaRPr lang="zh-CN" altLang="en-US" sz="2400">
              <a:latin typeface="Arial" charset="0"/>
              <a:ea typeface="华文细黑" pitchFamily="2" charset="-122"/>
            </a:endParaRPr>
          </a:p>
          <a:p>
            <a:pPr lvl="3" ea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/>
            </a:pPr>
            <a:endParaRPr lang="zh-CN" altLang="en-US" sz="2400">
              <a:latin typeface="Arial" charset="0"/>
              <a:ea typeface="华文细黑" pitchFamily="2" charset="-122"/>
            </a:endParaRPr>
          </a:p>
          <a:p>
            <a:pPr lvl="3" ea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  <a:defRPr/>
            </a:pPr>
            <a:endParaRPr lang="en-US" altLang="zh-CN" sz="2400">
              <a:latin typeface="Arial" charset="0"/>
              <a:ea typeface="华文细黑" pitchFamily="2" charset="-122"/>
            </a:endParaRP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5155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536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38920" name="Object 5"/>
          <p:cNvGraphicFramePr>
            <a:graphicFrameLocks noChangeAspect="1"/>
          </p:cNvGraphicFramePr>
          <p:nvPr/>
        </p:nvGraphicFramePr>
        <p:xfrm>
          <a:off x="2141538" y="1268413"/>
          <a:ext cx="3887787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4" name="Visio" r:id="rId4" imgW="1652474" imgH="625168" progId="Visio.Drawing.11">
                  <p:embed/>
                </p:oleObj>
              </mc:Choice>
              <mc:Fallback>
                <p:oleObj name="Visio" r:id="rId4" imgW="1652474" imgH="625168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538" y="1268413"/>
                        <a:ext cx="3887787" cy="146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ECC2E3C-3427-4A80-A0F4-EFB6BB1F9C15}" type="slidenum">
              <a:rPr lang="en-US" altLang="zh-CN" smtClean="0"/>
              <a:pPr eaLnBrk="1" hangingPunct="1"/>
              <a:t>38</a:t>
            </a:fld>
            <a:endParaRPr lang="en-US" altLang="zh-CN"/>
          </a:p>
        </p:txBody>
      </p:sp>
      <p:sp>
        <p:nvSpPr>
          <p:cNvPr id="39939" name="Rectangle 5"/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9940" name="Object 6"/>
          <p:cNvGraphicFramePr>
            <a:graphicFrameLocks noChangeAspect="1"/>
          </p:cNvGraphicFramePr>
          <p:nvPr/>
        </p:nvGraphicFramePr>
        <p:xfrm>
          <a:off x="2260600" y="2406650"/>
          <a:ext cx="62674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7" name="Visio" r:id="rId4" imgW="2106045" imgH="578745" progId="Visio.Drawing.11">
                  <p:embed/>
                </p:oleObj>
              </mc:Choice>
              <mc:Fallback>
                <p:oleObj name="Visio" r:id="rId4" imgW="2106045" imgH="578745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600" y="2406650"/>
                        <a:ext cx="6267450" cy="177800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D2E0FE">
                              <a:alpha val="60001"/>
                            </a:srgbClr>
                          </a:gs>
                          <a:gs pos="100000">
                            <a:srgbClr val="616876">
                              <a:alpha val="32999"/>
                            </a:srgbClr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749300" y="1784350"/>
            <a:ext cx="1955800" cy="5334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800" b="1" kern="0" dirty="0">
                <a:latin typeface="黑体" pitchFamily="2" charset="-122"/>
                <a:ea typeface="黑体" pitchFamily="2" charset="-122"/>
              </a:rPr>
              <a:t>分析模型</a:t>
            </a:r>
          </a:p>
          <a:p>
            <a:pPr marL="1143000" lvl="2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None/>
              <a:defRPr/>
            </a:pPr>
            <a:endParaRPr lang="en-US" altLang="zh-CN" sz="3200" kern="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20" name="Text Box 36"/>
          <p:cNvSpPr txBox="1">
            <a:spLocks noChangeArrowheads="1"/>
          </p:cNvSpPr>
          <p:nvPr/>
        </p:nvSpPr>
        <p:spPr bwMode="gray">
          <a:xfrm>
            <a:off x="-6350" y="400050"/>
            <a:ext cx="6667500" cy="588963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99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altLang="en-US" sz="3200" b="1">
                <a:solidFill>
                  <a:schemeClr val="bg1"/>
                </a:solidFill>
                <a:latin typeface="Arial" charset="0"/>
                <a:ea typeface="黑体" pitchFamily="2" charset="-122"/>
              </a:rPr>
              <a:t>§</a:t>
            </a:r>
            <a:r>
              <a:rPr lang="en-US" altLang="zh-CN" sz="3200" b="1">
                <a:solidFill>
                  <a:schemeClr val="bg1"/>
                </a:solidFill>
                <a:latin typeface="Arial" charset="0"/>
                <a:ea typeface="黑体" pitchFamily="2" charset="-122"/>
                <a:cs typeface="Arial" charset="0"/>
              </a:rPr>
              <a:t>5.2</a:t>
            </a:r>
            <a:r>
              <a:rPr lang="en-US" altLang="zh-CN" sz="3200" b="1">
                <a:solidFill>
                  <a:schemeClr val="bg1"/>
                </a:solidFill>
                <a:latin typeface="Arial" charset="0"/>
                <a:ea typeface="黑体" pitchFamily="2" charset="-122"/>
              </a:rPr>
              <a:t>   </a:t>
            </a:r>
            <a:r>
              <a:rPr lang="zh-CN" altLang="en-US" sz="3200" b="1">
                <a:solidFill>
                  <a:schemeClr val="bg1"/>
                </a:solidFill>
                <a:latin typeface="Arial" charset="0"/>
                <a:ea typeface="黑体" pitchFamily="2" charset="-122"/>
              </a:rPr>
              <a:t>线性调制系统的抗噪声性能</a:t>
            </a:r>
            <a:endParaRPr lang="zh-CN" sz="3200" b="1" noProof="1">
              <a:solidFill>
                <a:schemeClr val="bg1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25" name="线形标注 1 24"/>
          <p:cNvSpPr/>
          <p:nvPr/>
        </p:nvSpPr>
        <p:spPr>
          <a:xfrm>
            <a:off x="793750" y="3651250"/>
            <a:ext cx="1733550" cy="488950"/>
          </a:xfrm>
          <a:prstGeom prst="borderCallout1">
            <a:avLst>
              <a:gd name="adj1" fmla="val 60667"/>
              <a:gd name="adj2" fmla="val 99890"/>
              <a:gd name="adj3" fmla="val 23360"/>
              <a:gd name="adj4" fmla="val 131340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373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</a:rPr>
              <a:t>高斯白噪声</a:t>
            </a:r>
          </a:p>
        </p:txBody>
      </p:sp>
      <p:sp>
        <p:nvSpPr>
          <p:cNvPr id="26" name="线形标注 1 25"/>
          <p:cNvSpPr/>
          <p:nvPr/>
        </p:nvSpPr>
        <p:spPr>
          <a:xfrm>
            <a:off x="838200" y="3028950"/>
            <a:ext cx="1422400" cy="444500"/>
          </a:xfrm>
          <a:prstGeom prst="borderCallout1">
            <a:avLst>
              <a:gd name="adj1" fmla="val 55508"/>
              <a:gd name="adj2" fmla="val 100685"/>
              <a:gd name="adj3" fmla="val -3112"/>
              <a:gd name="adj4" fmla="val 123752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373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</a:rPr>
              <a:t>已调信号</a:t>
            </a:r>
          </a:p>
        </p:txBody>
      </p:sp>
      <p:sp>
        <p:nvSpPr>
          <p:cNvPr id="15667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156677" name="Object 5"/>
          <p:cNvGraphicFramePr>
            <a:graphicFrameLocks noChangeAspect="1"/>
          </p:cNvGraphicFramePr>
          <p:nvPr/>
        </p:nvGraphicFramePr>
        <p:xfrm>
          <a:off x="527050" y="3865563"/>
          <a:ext cx="3370263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8" name="Visio" r:id="rId6" imgW="2372718" imgH="1877756" progId="Visio.Drawing.11">
                  <p:embed/>
                </p:oleObj>
              </mc:Choice>
              <mc:Fallback>
                <p:oleObj name="Visio" r:id="rId6" imgW="2372718" imgH="1877756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0" y="3865563"/>
                        <a:ext cx="3370263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4038600" y="4327525"/>
            <a:ext cx="4667250" cy="5238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rgbClr val="B2B2B2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B </a:t>
            </a:r>
            <a:r>
              <a:rPr lang="zh-CN" altLang="en-US" sz="2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和 </a:t>
            </a:r>
            <a:r>
              <a:rPr lang="en-US" sz="2800" b="1" i="1" dirty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en-US" sz="2800" b="1" baseline="-25000" dirty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sz="2800" b="1" baseline="-250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取决于已调信号的频谱</a:t>
            </a:r>
          </a:p>
        </p:txBody>
      </p:sp>
      <p:sp>
        <p:nvSpPr>
          <p:cNvPr id="36875" name="矩形 20"/>
          <p:cNvSpPr>
            <a:spLocks noChangeArrowheads="1"/>
          </p:cNvSpPr>
          <p:nvPr/>
        </p:nvSpPr>
        <p:spPr bwMode="auto">
          <a:xfrm>
            <a:off x="4038600" y="4851400"/>
            <a:ext cx="4667250" cy="658813"/>
          </a:xfrm>
          <a:prstGeom prst="rect">
            <a:avLst/>
          </a:prstGeom>
          <a:noFill/>
          <a:ln w="9525">
            <a:solidFill>
              <a:srgbClr val="73737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Arial" charset="0"/>
                <a:cs typeface="Arial" charset="0"/>
              </a:rPr>
              <a:t>DSB</a:t>
            </a:r>
            <a:r>
              <a:rPr lang="zh-CN" altLang="en-US" sz="2400" b="1">
                <a:solidFill>
                  <a:srgbClr val="000000"/>
                </a:solidFill>
                <a:latin typeface="Arial" charset="0"/>
                <a:cs typeface="Arial" charset="0"/>
              </a:rPr>
              <a:t>信号：</a:t>
            </a:r>
            <a:r>
              <a:rPr lang="en-US" altLang="zh-CN" sz="2400" b="1" i="1">
                <a:solidFill>
                  <a:srgbClr val="FF0000"/>
                </a:solidFill>
                <a:latin typeface="Arial" charset="0"/>
                <a:cs typeface="Arial" charset="0"/>
              </a:rPr>
              <a:t>B=</a:t>
            </a:r>
            <a:r>
              <a:rPr lang="en-US" altLang="zh-CN" sz="2400" b="1">
                <a:solidFill>
                  <a:srgbClr val="FF0000"/>
                </a:solidFill>
                <a:latin typeface="Arial" charset="0"/>
                <a:cs typeface="Arial" charset="0"/>
              </a:rPr>
              <a:t>2</a:t>
            </a:r>
            <a:r>
              <a:rPr lang="en-US" altLang="zh-CN" sz="2800" b="1" i="1">
                <a:solidFill>
                  <a:srgbClr val="FF0000"/>
                </a:solidFill>
                <a:latin typeface="Arial" charset="0"/>
                <a:cs typeface="Arial" charset="0"/>
              </a:rPr>
              <a:t>f</a:t>
            </a:r>
            <a:r>
              <a:rPr lang="en-US" altLang="zh-CN" sz="2400" b="1" baseline="-25000">
                <a:solidFill>
                  <a:srgbClr val="FF0000"/>
                </a:solidFill>
                <a:latin typeface="Arial" charset="0"/>
                <a:cs typeface="Arial" charset="0"/>
              </a:rPr>
              <a:t>H      </a:t>
            </a:r>
            <a:r>
              <a:rPr lang="en-US" altLang="zh-CN" sz="2800" b="1" i="1">
                <a:solidFill>
                  <a:srgbClr val="003399"/>
                </a:solidFill>
                <a:latin typeface="Arial" charset="0"/>
                <a:cs typeface="Arial" charset="0"/>
              </a:rPr>
              <a:t>f</a:t>
            </a:r>
            <a:r>
              <a:rPr lang="en-US" altLang="zh-CN" sz="2800" b="1" baseline="-25000">
                <a:solidFill>
                  <a:srgbClr val="003399"/>
                </a:solidFill>
                <a:latin typeface="Arial" charset="0"/>
                <a:cs typeface="Arial" charset="0"/>
              </a:rPr>
              <a:t>0</a:t>
            </a:r>
            <a:r>
              <a:rPr lang="en-US" altLang="zh-CN" sz="2800" b="1">
                <a:solidFill>
                  <a:srgbClr val="003399"/>
                </a:solidFill>
                <a:latin typeface="Arial" charset="0"/>
                <a:cs typeface="Arial" charset="0"/>
              </a:rPr>
              <a:t>=</a:t>
            </a:r>
            <a:r>
              <a:rPr lang="en-US" altLang="zh-CN" sz="2800" b="1" i="1">
                <a:solidFill>
                  <a:srgbClr val="003399"/>
                </a:solidFill>
                <a:latin typeface="Arial" charset="0"/>
                <a:cs typeface="Arial" charset="0"/>
              </a:rPr>
              <a:t>f</a:t>
            </a:r>
            <a:r>
              <a:rPr lang="en-US" altLang="zh-CN" sz="2800" b="1" i="1" baseline="-25000">
                <a:solidFill>
                  <a:srgbClr val="003399"/>
                </a:solidFill>
                <a:latin typeface="Arial" charset="0"/>
                <a:cs typeface="Arial" charset="0"/>
              </a:rPr>
              <a:t>c</a:t>
            </a:r>
            <a:endParaRPr lang="zh-CN" altLang="en-US" sz="2800" b="1">
              <a:solidFill>
                <a:srgbClr val="003399"/>
              </a:solidFill>
              <a:latin typeface="Arial" charset="0"/>
              <a:cs typeface="Arial" charset="0"/>
            </a:endParaRPr>
          </a:p>
        </p:txBody>
      </p:sp>
      <p:sp>
        <p:nvSpPr>
          <p:cNvPr id="36876" name="矩形 29"/>
          <p:cNvSpPr>
            <a:spLocks noChangeArrowheads="1"/>
          </p:cNvSpPr>
          <p:nvPr/>
        </p:nvSpPr>
        <p:spPr bwMode="auto">
          <a:xfrm>
            <a:off x="4038600" y="5562600"/>
            <a:ext cx="4667250" cy="655638"/>
          </a:xfrm>
          <a:prstGeom prst="rect">
            <a:avLst/>
          </a:prstGeom>
          <a:noFill/>
          <a:ln w="9525">
            <a:solidFill>
              <a:srgbClr val="73737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Arial" charset="0"/>
                <a:cs typeface="Arial" charset="0"/>
              </a:rPr>
              <a:t>SSB</a:t>
            </a:r>
            <a:r>
              <a:rPr lang="zh-CN" altLang="en-US" sz="2400" b="1">
                <a:solidFill>
                  <a:srgbClr val="000000"/>
                </a:solidFill>
                <a:latin typeface="Arial" charset="0"/>
                <a:cs typeface="Arial" charset="0"/>
              </a:rPr>
              <a:t>信号</a:t>
            </a:r>
            <a:r>
              <a:rPr lang="zh-CN" altLang="en-US" sz="2800">
                <a:solidFill>
                  <a:srgbClr val="000000"/>
                </a:solidFill>
                <a:latin typeface="Arial" charset="0"/>
                <a:cs typeface="Arial" charset="0"/>
              </a:rPr>
              <a:t>：</a:t>
            </a:r>
            <a:r>
              <a:rPr lang="en-US" altLang="zh-CN" sz="2400" b="1" i="1">
                <a:solidFill>
                  <a:srgbClr val="FF0000"/>
                </a:solidFill>
                <a:latin typeface="Arial" charset="0"/>
                <a:cs typeface="Arial" charset="0"/>
              </a:rPr>
              <a:t>B=  </a:t>
            </a:r>
            <a:r>
              <a:rPr lang="en-US" altLang="zh-CN" sz="2800" b="1" i="1">
                <a:solidFill>
                  <a:srgbClr val="FF0000"/>
                </a:solidFill>
                <a:latin typeface="Arial" charset="0"/>
                <a:cs typeface="Arial" charset="0"/>
              </a:rPr>
              <a:t>f</a:t>
            </a:r>
            <a:r>
              <a:rPr lang="en-US" altLang="zh-CN" sz="2800" b="1" baseline="-25000">
                <a:solidFill>
                  <a:srgbClr val="FF0000"/>
                </a:solidFill>
                <a:latin typeface="Arial" charset="0"/>
                <a:cs typeface="Arial" charset="0"/>
              </a:rPr>
              <a:t>H</a:t>
            </a:r>
            <a:r>
              <a:rPr lang="en-US" altLang="zh-CN" sz="2800" i="1" baseline="-25000">
                <a:solidFill>
                  <a:srgbClr val="FF0000"/>
                </a:solidFill>
                <a:latin typeface="Arial" charset="0"/>
                <a:cs typeface="Arial" charset="0"/>
              </a:rPr>
              <a:t>     </a:t>
            </a:r>
            <a:r>
              <a:rPr lang="en-US" altLang="zh-CN" sz="2800" b="1" i="1">
                <a:solidFill>
                  <a:srgbClr val="003399"/>
                </a:solidFill>
                <a:latin typeface="Arial" charset="0"/>
                <a:cs typeface="Arial" charset="0"/>
              </a:rPr>
              <a:t>f</a:t>
            </a:r>
            <a:r>
              <a:rPr lang="en-US" altLang="zh-CN" sz="2800" b="1" baseline="-25000">
                <a:solidFill>
                  <a:srgbClr val="003399"/>
                </a:solidFill>
                <a:latin typeface="Arial" charset="0"/>
                <a:cs typeface="Arial" charset="0"/>
              </a:rPr>
              <a:t>0</a:t>
            </a:r>
            <a:r>
              <a:rPr lang="en-US" altLang="zh-CN" sz="2800" b="1">
                <a:solidFill>
                  <a:srgbClr val="003399"/>
                </a:solidFill>
                <a:latin typeface="Arial" charset="0"/>
                <a:cs typeface="Arial" charset="0"/>
              </a:rPr>
              <a:t>=</a:t>
            </a:r>
            <a:r>
              <a:rPr lang="en-US" altLang="zh-CN" sz="2800" b="1" i="1">
                <a:solidFill>
                  <a:srgbClr val="003399"/>
                </a:solidFill>
                <a:latin typeface="Arial" charset="0"/>
                <a:cs typeface="Arial" charset="0"/>
              </a:rPr>
              <a:t>f</a:t>
            </a:r>
            <a:r>
              <a:rPr lang="en-US" altLang="zh-CN" sz="2800" b="1" i="1" baseline="-25000">
                <a:solidFill>
                  <a:srgbClr val="003399"/>
                </a:solidFill>
                <a:latin typeface="Arial" charset="0"/>
                <a:cs typeface="Arial" charset="0"/>
              </a:rPr>
              <a:t>c</a:t>
            </a:r>
            <a:r>
              <a:rPr lang="en-US" altLang="zh-CN" sz="2400" b="1">
                <a:solidFill>
                  <a:srgbClr val="003399"/>
                </a:solidFill>
                <a:latin typeface="Arial" charset="0"/>
                <a:cs typeface="Arial" charset="0"/>
              </a:rPr>
              <a:t>±</a:t>
            </a:r>
            <a:r>
              <a:rPr lang="en-US" altLang="zh-CN" sz="2800" b="1" i="1">
                <a:solidFill>
                  <a:srgbClr val="003399"/>
                </a:solidFill>
                <a:latin typeface="Arial" charset="0"/>
                <a:cs typeface="Arial" charset="0"/>
              </a:rPr>
              <a:t>f</a:t>
            </a:r>
            <a:r>
              <a:rPr lang="en-US" altLang="zh-CN" sz="2800" b="1" baseline="-25000">
                <a:solidFill>
                  <a:srgbClr val="003399"/>
                </a:solidFill>
                <a:latin typeface="Arial" charset="0"/>
                <a:cs typeface="Arial" charset="0"/>
              </a:rPr>
              <a:t>H </a:t>
            </a:r>
            <a:r>
              <a:rPr lang="en-US" altLang="zh-CN" sz="2800" b="1">
                <a:solidFill>
                  <a:srgbClr val="003399"/>
                </a:solidFill>
                <a:latin typeface="Arial" charset="0"/>
                <a:cs typeface="Arial" charset="0"/>
              </a:rPr>
              <a:t>/2</a:t>
            </a:r>
            <a:endParaRPr lang="zh-CN" altLang="en-US" sz="2800" b="1">
              <a:solidFill>
                <a:srgbClr val="003399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54488" y="2600325"/>
            <a:ext cx="1009650" cy="7112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3810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dirty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BPF</a:t>
            </a:r>
            <a:endParaRPr lang="zh-CN" altLang="en-US" sz="2800" dirty="0">
              <a:solidFill>
                <a:srgbClr val="0033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951" name="Rectangle 3"/>
          <p:cNvSpPr txBox="1">
            <a:spLocks noChangeArrowheads="1"/>
          </p:cNvSpPr>
          <p:nvPr/>
        </p:nvSpPr>
        <p:spPr bwMode="auto">
          <a:xfrm>
            <a:off x="-6350" y="1117600"/>
            <a:ext cx="4133850" cy="560388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None/>
            </a:pPr>
            <a:r>
              <a:rPr lang="en-US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§</a:t>
            </a:r>
            <a:r>
              <a:rPr lang="en-US" altLang="zh-CN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5.2.1   </a:t>
            </a:r>
            <a:r>
              <a:rPr lang="zh-CN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模型与指标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15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36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18" grpId="0" animBg="1"/>
      <p:bldP spid="36875" grpId="0" animBg="1"/>
      <p:bldP spid="36876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8C17BA6-0514-48C2-9822-C34420D75FAC}" type="slidenum">
              <a:rPr lang="en-US" altLang="zh-CN" smtClean="0"/>
              <a:pPr eaLnBrk="1" hangingPunct="1"/>
              <a:t>39</a:t>
            </a:fld>
            <a:endParaRPr lang="en-US" altLang="zh-CN"/>
          </a:p>
        </p:txBody>
      </p:sp>
      <p:sp>
        <p:nvSpPr>
          <p:cNvPr id="40963" name="Rectangle 5"/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0964" name="Object 6"/>
          <p:cNvGraphicFramePr>
            <a:graphicFrameLocks noChangeAspect="1"/>
          </p:cNvGraphicFramePr>
          <p:nvPr/>
        </p:nvGraphicFramePr>
        <p:xfrm>
          <a:off x="1816100" y="1784350"/>
          <a:ext cx="6267450" cy="190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2" name="Visio" r:id="rId4" imgW="2106045" imgH="578745" progId="Visio.Drawing.11">
                  <p:embed/>
                </p:oleObj>
              </mc:Choice>
              <mc:Fallback>
                <p:oleObj name="Visio" r:id="rId4" imgW="2106045" imgH="578745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84350"/>
                        <a:ext cx="6267450" cy="1903413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D2E0FE">
                              <a:alpha val="60001"/>
                            </a:srgbClr>
                          </a:gs>
                          <a:gs pos="100000">
                            <a:srgbClr val="616876">
                              <a:alpha val="32999"/>
                            </a:srgbClr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线形标注 1 26"/>
          <p:cNvSpPr/>
          <p:nvPr/>
        </p:nvSpPr>
        <p:spPr>
          <a:xfrm>
            <a:off x="3994150" y="3206750"/>
            <a:ext cx="2044700" cy="488950"/>
          </a:xfrm>
          <a:prstGeom prst="borderCallout1">
            <a:avLst>
              <a:gd name="adj1" fmla="val -596"/>
              <a:gd name="adj2" fmla="val 50543"/>
              <a:gd name="adj3" fmla="val -61615"/>
              <a:gd name="adj4" fmla="val 56684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窄带高斯噪声</a:t>
            </a:r>
          </a:p>
        </p:txBody>
      </p:sp>
      <p:sp>
        <p:nvSpPr>
          <p:cNvPr id="28" name="线形标注 1 27"/>
          <p:cNvSpPr/>
          <p:nvPr/>
        </p:nvSpPr>
        <p:spPr>
          <a:xfrm>
            <a:off x="6927850" y="3162300"/>
            <a:ext cx="1511300" cy="488950"/>
          </a:xfrm>
          <a:prstGeom prst="borderCallout1">
            <a:avLst>
              <a:gd name="adj1" fmla="val -596"/>
              <a:gd name="adj2" fmla="val 50543"/>
              <a:gd name="adj3" fmla="val -55167"/>
              <a:gd name="adj4" fmla="val 3378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7373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</a:rPr>
              <a:t>输出噪声</a:t>
            </a:r>
          </a:p>
        </p:txBody>
      </p:sp>
      <p:sp>
        <p:nvSpPr>
          <p:cNvPr id="29" name="线形标注 1 28"/>
          <p:cNvSpPr/>
          <p:nvPr/>
        </p:nvSpPr>
        <p:spPr>
          <a:xfrm>
            <a:off x="6972300" y="1162050"/>
            <a:ext cx="1422400" cy="444500"/>
          </a:xfrm>
          <a:prstGeom prst="borderCallout1">
            <a:avLst>
              <a:gd name="adj1" fmla="val 101617"/>
              <a:gd name="adj2" fmla="val 50809"/>
              <a:gd name="adj3" fmla="val 164735"/>
              <a:gd name="adj4" fmla="val 31126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7373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</a:rPr>
              <a:t>输出信号</a:t>
            </a:r>
          </a:p>
        </p:txBody>
      </p:sp>
      <p:graphicFrame>
        <p:nvGraphicFramePr>
          <p:cNvPr id="37891" name="Object 10"/>
          <p:cNvGraphicFramePr>
            <a:graphicFrameLocks noChangeAspect="1"/>
          </p:cNvGraphicFramePr>
          <p:nvPr/>
        </p:nvGraphicFramePr>
        <p:xfrm>
          <a:off x="1193800" y="5073650"/>
          <a:ext cx="47117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3" name="Equation" r:id="rId6" imgW="1930400" imgH="266700" progId="Equation.DSMT4">
                  <p:embed/>
                </p:oleObj>
              </mc:Choice>
              <mc:Fallback>
                <p:oleObj name="Equation" r:id="rId6" imgW="1930400" imgH="2667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3800" y="5073650"/>
                        <a:ext cx="4711700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线形标注 1 14"/>
          <p:cNvSpPr/>
          <p:nvPr/>
        </p:nvSpPr>
        <p:spPr>
          <a:xfrm>
            <a:off x="527050" y="3162300"/>
            <a:ext cx="1733550" cy="488950"/>
          </a:xfrm>
          <a:prstGeom prst="borderCallout1">
            <a:avLst>
              <a:gd name="adj1" fmla="val 60667"/>
              <a:gd name="adj2" fmla="val 99890"/>
              <a:gd name="adj3" fmla="val 6097"/>
              <a:gd name="adj4" fmla="val 128094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373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</a:rPr>
              <a:t>高斯白噪声</a:t>
            </a:r>
          </a:p>
        </p:txBody>
      </p:sp>
      <p:sp>
        <p:nvSpPr>
          <p:cNvPr id="16" name="线形标注 1 15"/>
          <p:cNvSpPr/>
          <p:nvPr/>
        </p:nvSpPr>
        <p:spPr>
          <a:xfrm>
            <a:off x="527050" y="2451100"/>
            <a:ext cx="1422400" cy="444500"/>
          </a:xfrm>
          <a:prstGeom prst="borderCallout1">
            <a:avLst>
              <a:gd name="adj1" fmla="val 55508"/>
              <a:gd name="adj2" fmla="val 100685"/>
              <a:gd name="adj3" fmla="val -12606"/>
              <a:gd name="adj4" fmla="val 119796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373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</a:rPr>
              <a:t>已调信号</a:t>
            </a:r>
          </a:p>
        </p:txBody>
      </p:sp>
      <p:sp>
        <p:nvSpPr>
          <p:cNvPr id="21" name="矩形 20"/>
          <p:cNvSpPr/>
          <p:nvPr/>
        </p:nvSpPr>
        <p:spPr>
          <a:xfrm>
            <a:off x="3724275" y="2051050"/>
            <a:ext cx="1009650" cy="7112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3810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dirty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BPF</a:t>
            </a:r>
            <a:endParaRPr lang="zh-CN" altLang="en-US" sz="2800" dirty="0">
              <a:solidFill>
                <a:srgbClr val="0033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845175" y="2035175"/>
            <a:ext cx="1111250" cy="7112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幼圆" pitchFamily="49" charset="-122"/>
                <a:ea typeface="幼圆" pitchFamily="49" charset="-122"/>
              </a:rPr>
              <a:t>解调器</a:t>
            </a:r>
          </a:p>
        </p:txBody>
      </p:sp>
      <p:sp>
        <p:nvSpPr>
          <p:cNvPr id="23" name="矩形 22"/>
          <p:cNvSpPr/>
          <p:nvPr/>
        </p:nvSpPr>
        <p:spPr>
          <a:xfrm>
            <a:off x="6572250" y="4284663"/>
            <a:ext cx="1644650" cy="13668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28575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幼圆" pitchFamily="49" charset="-122"/>
                <a:ea typeface="幼圆" pitchFamily="49" charset="-122"/>
              </a:rPr>
              <a:t>相干解调</a:t>
            </a:r>
            <a:endParaRPr lang="en-US" altLang="zh-CN" sz="2400" b="1" dirty="0">
              <a:solidFill>
                <a:schemeClr val="tx1"/>
              </a:solidFill>
              <a:latin typeface="幼圆" pitchFamily="49" charset="-122"/>
              <a:ea typeface="幼圆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幼圆" pitchFamily="49" charset="-122"/>
                <a:ea typeface="幼圆" pitchFamily="49" charset="-122"/>
              </a:rPr>
              <a:t>包络检波</a:t>
            </a:r>
          </a:p>
        </p:txBody>
      </p:sp>
      <p:graphicFrame>
        <p:nvGraphicFramePr>
          <p:cNvPr id="37892" name="Object 11"/>
          <p:cNvGraphicFramePr>
            <a:graphicFrameLocks noChangeAspect="1"/>
          </p:cNvGraphicFramePr>
          <p:nvPr/>
        </p:nvGraphicFramePr>
        <p:xfrm>
          <a:off x="1179513" y="4257675"/>
          <a:ext cx="48148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4" name="Equation" r:id="rId8" imgW="2006600" imgH="228600" progId="Equation.DSMT4">
                  <p:embed/>
                </p:oleObj>
              </mc:Choice>
              <mc:Fallback>
                <p:oleObj name="Equation" r:id="rId8" imgW="2006600" imgH="228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4257675"/>
                        <a:ext cx="4814887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359CF9E-FDA4-42F9-BE3A-078C53CB9CC4}" type="slidenum">
              <a:rPr lang="en-US" altLang="zh-CN" smtClean="0"/>
              <a:pPr eaLnBrk="1" hangingPunct="1"/>
              <a:t>4</a:t>
            </a:fld>
            <a:endParaRPr lang="en-US" altLang="zh-CN"/>
          </a:p>
        </p:txBody>
      </p:sp>
      <p:sp>
        <p:nvSpPr>
          <p:cNvPr id="387118" name="Rectangle 46"/>
          <p:cNvSpPr>
            <a:spLocks noChangeArrowheads="1"/>
          </p:cNvSpPr>
          <p:nvPr/>
        </p:nvSpPr>
        <p:spPr bwMode="auto">
          <a:xfrm>
            <a:off x="971550" y="1493838"/>
            <a:ext cx="7423150" cy="242252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lnSpc>
                <a:spcPts val="3800"/>
              </a:lnSpc>
              <a:spcBef>
                <a:spcPct val="20000"/>
              </a:spcBef>
              <a:buClr>
                <a:srgbClr val="3366FF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400">
                <a:latin typeface="华文细黑" pitchFamily="2" charset="-122"/>
                <a:ea typeface="华文细黑" pitchFamily="2" charset="-122"/>
              </a:rPr>
              <a:t>进行频谱搬移，匹配信道特性，减小天线尺寸；</a:t>
            </a:r>
          </a:p>
          <a:p>
            <a:pPr marL="342900" indent="-342900">
              <a:lnSpc>
                <a:spcPts val="3800"/>
              </a:lnSpc>
              <a:spcBef>
                <a:spcPct val="20000"/>
              </a:spcBef>
              <a:buClr>
                <a:srgbClr val="3366FF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400">
                <a:latin typeface="华文细黑" pitchFamily="2" charset="-122"/>
                <a:ea typeface="华文细黑" pitchFamily="2" charset="-122"/>
              </a:rPr>
              <a:t>实现多路复用，提高信道利用率；</a:t>
            </a:r>
          </a:p>
          <a:p>
            <a:pPr marL="342900" indent="-342900">
              <a:lnSpc>
                <a:spcPts val="3800"/>
              </a:lnSpc>
              <a:spcBef>
                <a:spcPct val="20000"/>
              </a:spcBef>
              <a:buClr>
                <a:srgbClr val="3366FF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400">
                <a:latin typeface="华文细黑" pitchFamily="2" charset="-122"/>
                <a:ea typeface="华文细黑" pitchFamily="2" charset="-122"/>
              </a:rPr>
              <a:t>改善系统性能（有效性、可靠性）；</a:t>
            </a:r>
            <a:endParaRPr lang="en-US" altLang="zh-CN" sz="2400">
              <a:latin typeface="华文细黑" pitchFamily="2" charset="-122"/>
              <a:ea typeface="华文细黑" pitchFamily="2" charset="-122"/>
            </a:endParaRPr>
          </a:p>
          <a:p>
            <a:pPr marL="342900" indent="-342900">
              <a:lnSpc>
                <a:spcPts val="3800"/>
              </a:lnSpc>
              <a:spcBef>
                <a:spcPct val="20000"/>
              </a:spcBef>
              <a:buClr>
                <a:srgbClr val="3366FF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400">
                <a:latin typeface="华文细黑" pitchFamily="2" charset="-122"/>
                <a:ea typeface="华文细黑" pitchFamily="2" charset="-122"/>
              </a:rPr>
              <a:t>实现频率分配 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  <a:sym typeface="Symbol" pitchFamily="18" charset="2"/>
              </a:rPr>
              <a:t></a:t>
            </a:r>
            <a:endParaRPr lang="zh-CN" altLang="en-US" sz="240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87130" name="AutoShape 58"/>
          <p:cNvSpPr>
            <a:spLocks noChangeArrowheads="1"/>
          </p:cNvSpPr>
          <p:nvPr/>
        </p:nvSpPr>
        <p:spPr bwMode="auto">
          <a:xfrm>
            <a:off x="657225" y="4824413"/>
            <a:ext cx="3379788" cy="1125537"/>
          </a:xfrm>
          <a:prstGeom prst="wedgeRoundRectCallout">
            <a:avLst>
              <a:gd name="adj1" fmla="val 58551"/>
              <a:gd name="adj2" fmla="val -28986"/>
              <a:gd name="adj3" fmla="val 16667"/>
            </a:avLst>
          </a:prstGeom>
          <a:solidFill>
            <a:srgbClr val="EBFFEB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ts val="3200"/>
              </a:lnSpc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看来，调制在通信系统中起着至关重要的作用！</a:t>
            </a:r>
          </a:p>
        </p:txBody>
      </p:sp>
      <p:sp>
        <p:nvSpPr>
          <p:cNvPr id="387131" name="AutoShape 59"/>
          <p:cNvSpPr>
            <a:spLocks noChangeArrowheads="1"/>
          </p:cNvSpPr>
          <p:nvPr/>
        </p:nvSpPr>
        <p:spPr bwMode="auto">
          <a:xfrm>
            <a:off x="4976813" y="4778375"/>
            <a:ext cx="3240087" cy="1125538"/>
          </a:xfrm>
          <a:prstGeom prst="wedgeRoundRectCallout">
            <a:avLst>
              <a:gd name="adj1" fmla="val -56273"/>
              <a:gd name="adj2" fmla="val -27713"/>
              <a:gd name="adj3" fmla="val 16667"/>
            </a:avLst>
          </a:prstGeom>
          <a:solidFill>
            <a:srgbClr val="EBFFEB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20000"/>
              </a:spcBef>
              <a:buClr>
                <a:srgbClr val="9999FF"/>
              </a:buClr>
              <a:buSzPct val="55000"/>
              <a:buFont typeface="Wingdings" pitchFamily="2" charset="2"/>
              <a:buNone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对呀，不同的调制方式，具有不同的特点和性能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!</a:t>
            </a:r>
          </a:p>
          <a:p>
            <a:pPr lvl="1" eaLnBrk="1" hangingPunct="1">
              <a:spcBef>
                <a:spcPct val="20000"/>
              </a:spcBef>
              <a:buClr>
                <a:srgbClr val="9999FF"/>
              </a:buClr>
              <a:buSzPct val="55000"/>
              <a:buFont typeface="Wingdings" pitchFamily="2" charset="2"/>
              <a:buNone/>
            </a:pPr>
            <a:endParaRPr lang="en-US" altLang="zh-CN"/>
          </a:p>
        </p:txBody>
      </p:sp>
      <p:sp>
        <p:nvSpPr>
          <p:cNvPr id="25" name="Rectangle 13"/>
          <p:cNvSpPr>
            <a:spLocks noChangeArrowheads="1"/>
          </p:cNvSpPr>
          <p:nvPr/>
        </p:nvSpPr>
        <p:spPr bwMode="auto">
          <a:xfrm>
            <a:off x="701675" y="368300"/>
            <a:ext cx="2133600" cy="51911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buClr>
                <a:srgbClr val="C00000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800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调制目的</a:t>
            </a:r>
            <a:endParaRPr lang="zh-CN" altLang="en-US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" name="云形标注 26"/>
          <p:cNvSpPr>
            <a:spLocks noChangeArrowheads="1"/>
          </p:cNvSpPr>
          <p:nvPr/>
        </p:nvSpPr>
        <p:spPr bwMode="auto">
          <a:xfrm>
            <a:off x="6143625" y="0"/>
            <a:ext cx="3000375" cy="1511300"/>
          </a:xfrm>
          <a:prstGeom prst="cloudCallout">
            <a:avLst>
              <a:gd name="adj1" fmla="val -88255"/>
              <a:gd name="adj2" fmla="val -6301"/>
            </a:avLst>
          </a:prstGeom>
          <a:solidFill>
            <a:srgbClr val="E8E8E8"/>
          </a:solidFill>
          <a:ln w="3175" algn="ctr">
            <a:solidFill>
              <a:srgbClr val="7F7F7F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3200"/>
              </a:lnSpc>
              <a:defRPr/>
            </a:pPr>
            <a:r>
              <a:rPr lang="zh-CN" altLang="en-US" sz="240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为什么要进行调制？</a:t>
            </a:r>
          </a:p>
        </p:txBody>
      </p:sp>
      <p:pic>
        <p:nvPicPr>
          <p:cNvPr id="61469" name="Picture 29" descr="C:\DOCUME~1\ADMINI~1\LOCALS~1\Temp\S)YLEQANPE}LG]K8ZBSL6IU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4598988"/>
            <a:ext cx="311150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0" name="Picture 30" descr="C:\DOCUME~1\ADMINI~1\LOCALS~1\Temp\8{U`QQB5X27@C_FO](KQ(4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13" y="4556125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87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387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130" grpId="0" animBg="1" autoUpdateAnimBg="0"/>
      <p:bldP spid="387131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79EDC41-4DD4-45E5-8708-547185BE83D6}" type="slidenum">
              <a:rPr lang="en-US" altLang="zh-CN" smtClean="0"/>
              <a:pPr eaLnBrk="1" hangingPunct="1"/>
              <a:t>40</a:t>
            </a:fld>
            <a:endParaRPr lang="en-US" altLang="zh-CN"/>
          </a:p>
        </p:txBody>
      </p:sp>
      <p:sp>
        <p:nvSpPr>
          <p:cNvPr id="41987" name="Rectangle 3"/>
          <p:cNvSpPr txBox="1">
            <a:spLocks noChangeArrowheads="1"/>
          </p:cNvSpPr>
          <p:nvPr/>
        </p:nvSpPr>
        <p:spPr bwMode="auto">
          <a:xfrm>
            <a:off x="522288" y="279400"/>
            <a:ext cx="23669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8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分析模型</a:t>
            </a:r>
            <a:endParaRPr lang="en-US" altLang="zh-CN" sz="320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41988" name="Object 29"/>
          <p:cNvGraphicFramePr>
            <a:graphicFrameLocks noChangeAspect="1"/>
          </p:cNvGraphicFramePr>
          <p:nvPr/>
        </p:nvGraphicFramePr>
        <p:xfrm>
          <a:off x="3176588" y="4554538"/>
          <a:ext cx="157797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9" name="Equation" r:id="rId4" imgW="748975" imgH="431613" progId="Equation.DSMT4">
                  <p:embed/>
                </p:oleObj>
              </mc:Choice>
              <mc:Fallback>
                <p:oleObj name="Equation" r:id="rId4" imgW="748975" imgH="431613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6588" y="4554538"/>
                        <a:ext cx="1577975" cy="949325"/>
                      </a:xfrm>
                      <a:prstGeom prst="rect">
                        <a:avLst/>
                      </a:prstGeom>
                      <a:noFill/>
                      <a:ln w="28575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>
                                <a:alpha val="78822"/>
                              </a:srgbClr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31"/>
          <p:cNvGraphicFramePr>
            <a:graphicFrameLocks noGrp="1" noChangeAspect="1"/>
          </p:cNvGraphicFramePr>
          <p:nvPr>
            <p:ph sz="half" idx="2"/>
          </p:nvPr>
        </p:nvGraphicFramePr>
        <p:xfrm>
          <a:off x="3176588" y="3159125"/>
          <a:ext cx="164465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0" name="Equation" r:id="rId6" imgW="761669" imgH="507780" progId="Equation.DSMT4">
                  <p:embed/>
                </p:oleObj>
              </mc:Choice>
              <mc:Fallback>
                <p:oleObj name="Equation" r:id="rId6" imgW="761669" imgH="507780" progId="Equation.DSMT4">
                  <p:embed/>
                  <p:pic>
                    <p:nvPicPr>
                      <p:cNvPr id="0" name="Object 3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6588" y="3159125"/>
                        <a:ext cx="1644650" cy="109537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CC99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37"/>
          <p:cNvGraphicFramePr>
            <a:graphicFrameLocks noChangeAspect="1"/>
          </p:cNvGraphicFramePr>
          <p:nvPr/>
        </p:nvGraphicFramePr>
        <p:xfrm>
          <a:off x="6507163" y="4824413"/>
          <a:ext cx="1530350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1" name="Equation" r:id="rId8" imgW="698500" imgH="508000" progId="Equation.DSMT4">
                  <p:embed/>
                </p:oleObj>
              </mc:Choice>
              <mc:Fallback>
                <p:oleObj name="Equation" r:id="rId8" imgW="698500" imgH="5080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7163" y="4824413"/>
                        <a:ext cx="1530350" cy="979487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80808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1" name="Rectangle 3"/>
          <p:cNvSpPr txBox="1">
            <a:spLocks noChangeArrowheads="1"/>
          </p:cNvSpPr>
          <p:nvPr/>
        </p:nvSpPr>
        <p:spPr bwMode="auto">
          <a:xfrm>
            <a:off x="476250" y="2663825"/>
            <a:ext cx="2366963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800" b="1">
                <a:latin typeface="黑体" pitchFamily="2" charset="-122"/>
                <a:ea typeface="黑体" pitchFamily="2" charset="-122"/>
              </a:rPr>
              <a:t>性能指标</a:t>
            </a:r>
            <a:endParaRPr lang="en-US" altLang="zh-CN" sz="320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1992" name="矩形 25"/>
          <p:cNvSpPr>
            <a:spLocks noChangeArrowheads="1"/>
          </p:cNvSpPr>
          <p:nvPr/>
        </p:nvSpPr>
        <p:spPr bwMode="auto">
          <a:xfrm>
            <a:off x="1241425" y="4598988"/>
            <a:ext cx="195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制度增益：</a:t>
            </a:r>
          </a:p>
        </p:txBody>
      </p:sp>
      <p:sp>
        <p:nvSpPr>
          <p:cNvPr id="41993" name="矩形 29"/>
          <p:cNvSpPr>
            <a:spLocks noChangeArrowheads="1"/>
          </p:cNvSpPr>
          <p:nvPr/>
        </p:nvSpPr>
        <p:spPr bwMode="auto">
          <a:xfrm>
            <a:off x="1196975" y="3384550"/>
            <a:ext cx="2022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990099"/>
                </a:solidFill>
                <a:latin typeface="黑体" pitchFamily="2" charset="-122"/>
                <a:ea typeface="黑体" pitchFamily="2" charset="-122"/>
              </a:rPr>
              <a:t>输出信噪比：</a:t>
            </a:r>
          </a:p>
        </p:txBody>
      </p:sp>
      <p:grpSp>
        <p:nvGrpSpPr>
          <p:cNvPr id="41994" name="Group 15"/>
          <p:cNvGrpSpPr>
            <a:grpSpLocks/>
          </p:cNvGrpSpPr>
          <p:nvPr/>
        </p:nvGrpSpPr>
        <p:grpSpPr bwMode="auto">
          <a:xfrm>
            <a:off x="1196975" y="998538"/>
            <a:ext cx="6267450" cy="1574800"/>
            <a:chOff x="754" y="629"/>
            <a:chExt cx="3948" cy="992"/>
          </a:xfrm>
        </p:grpSpPr>
        <p:graphicFrame>
          <p:nvGraphicFramePr>
            <p:cNvPr id="41997" name="Object 6"/>
            <p:cNvGraphicFramePr>
              <a:graphicFrameLocks noChangeAspect="1"/>
            </p:cNvGraphicFramePr>
            <p:nvPr/>
          </p:nvGraphicFramePr>
          <p:xfrm>
            <a:off x="754" y="629"/>
            <a:ext cx="3948" cy="9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12" name="Visio" r:id="rId10" imgW="2106045" imgH="578745" progId="Visio.Drawing.11">
                    <p:embed/>
                  </p:oleObj>
                </mc:Choice>
                <mc:Fallback>
                  <p:oleObj name="Visio" r:id="rId10" imgW="2106045" imgH="578745" progId="Visio.Drawing.11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b="17264"/>
                        <a:stretch>
                          <a:fillRect/>
                        </a:stretch>
                      </p:blipFill>
                      <p:spPr bwMode="auto">
                        <a:xfrm>
                          <a:off x="754" y="629"/>
                          <a:ext cx="3948" cy="992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D2E0FE">
                                <a:alpha val="60001"/>
                              </a:srgbClr>
                            </a:gs>
                            <a:gs pos="100000">
                              <a:srgbClr val="616876">
                                <a:alpha val="32999"/>
                              </a:srgbClr>
                            </a:gs>
                          </a:gsLst>
                          <a:lin ang="5400000" scaled="1"/>
                        </a:gra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矩形 21"/>
            <p:cNvSpPr/>
            <p:nvPr/>
          </p:nvSpPr>
          <p:spPr>
            <a:xfrm>
              <a:off x="3305" y="771"/>
              <a:ext cx="652" cy="476"/>
            </a:xfrm>
            <a:prstGeom prst="rect">
              <a:avLst/>
            </a:prstGeom>
            <a:solidFill>
              <a:schemeClr val="bg2">
                <a:lumMod val="10000"/>
                <a:lumOff val="90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幼圆" pitchFamily="49" charset="-122"/>
                  <a:ea typeface="幼圆" pitchFamily="49" charset="-122"/>
                </a:rPr>
                <a:t>解调器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973" y="799"/>
              <a:ext cx="636" cy="448"/>
            </a:xfrm>
            <a:prstGeom prst="rect">
              <a:avLst/>
            </a:prstGeom>
            <a:solidFill>
              <a:schemeClr val="bg2">
                <a:lumMod val="10000"/>
                <a:lumOff val="90000"/>
              </a:schemeClr>
            </a:solidFill>
            <a:ln w="28575">
              <a:solidFill>
                <a:srgbClr val="00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003399"/>
                  </a:solidFill>
                  <a:latin typeface="Arial" pitchFamily="34" charset="0"/>
                  <a:cs typeface="Arial" pitchFamily="34" charset="0"/>
                </a:rPr>
                <a:t>BPF</a:t>
              </a:r>
              <a:endParaRPr lang="zh-CN" altLang="en-US" sz="2800" dirty="0">
                <a:solidFill>
                  <a:srgbClr val="003399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0976" name="Rectangle 16"/>
          <p:cNvSpPr>
            <a:spLocks noChangeArrowheads="1"/>
          </p:cNvSpPr>
          <p:nvPr/>
        </p:nvSpPr>
        <p:spPr bwMode="auto">
          <a:xfrm>
            <a:off x="5607050" y="4911725"/>
            <a:ext cx="946150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>
                <a:solidFill>
                  <a:srgbClr val="000000"/>
                </a:solidFill>
              </a:rPr>
              <a:t>其中，</a:t>
            </a: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5337175" y="3159125"/>
            <a:ext cx="3421063" cy="10064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2">
              <a:defRPr/>
            </a:pPr>
            <a:r>
              <a:rPr lang="zh-CN" altLang="en-US" sz="2000">
                <a:solidFill>
                  <a:schemeClr val="tx2"/>
                </a:solidFill>
                <a:ea typeface="华文细黑" pitchFamily="2" charset="-122"/>
              </a:rPr>
              <a:t>输出信噪比反映了解调器的抗噪声性能。输出信噪比越大越好。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FEF72C4-48F9-4B9A-BF50-3A5F1D3BA840}" type="slidenum">
              <a:rPr lang="en-US" altLang="zh-CN" smtClean="0"/>
              <a:pPr eaLnBrk="1" hangingPunct="1"/>
              <a:t>41</a:t>
            </a:fld>
            <a:endParaRPr lang="en-US" altLang="zh-CN"/>
          </a:p>
        </p:txBody>
      </p:sp>
      <p:graphicFrame>
        <p:nvGraphicFramePr>
          <p:cNvPr id="43011" name="Object 18"/>
          <p:cNvGraphicFramePr>
            <a:graphicFrameLocks noChangeAspect="1"/>
          </p:cNvGraphicFramePr>
          <p:nvPr/>
        </p:nvGraphicFramePr>
        <p:xfrm>
          <a:off x="704850" y="1250950"/>
          <a:ext cx="74676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9" name="Visio" r:id="rId4" imgW="4526967" imgH="1130198" progId="Visio.Drawing.11">
                  <p:embed/>
                </p:oleObj>
              </mc:Choice>
              <mc:Fallback>
                <p:oleObj name="Visio" r:id="rId4" imgW="4526967" imgH="1130198" progId="Visio.Drawing.11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1250950"/>
                        <a:ext cx="7467600" cy="186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2" name="Rectangle 3"/>
          <p:cNvSpPr txBox="1">
            <a:spLocks noChangeArrowheads="1"/>
          </p:cNvSpPr>
          <p:nvPr/>
        </p:nvSpPr>
        <p:spPr bwMode="auto">
          <a:xfrm>
            <a:off x="0" y="406400"/>
            <a:ext cx="8261350" cy="560388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None/>
            </a:pPr>
            <a:r>
              <a:rPr lang="en-US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§</a:t>
            </a:r>
            <a:r>
              <a:rPr lang="en-US" altLang="zh-CN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5.2.2   </a:t>
            </a:r>
            <a:r>
              <a:rPr lang="en-US" altLang="zh-CN" sz="2800" b="1">
                <a:solidFill>
                  <a:srgbClr val="990099"/>
                </a:solidFill>
                <a:latin typeface="Arial" charset="0"/>
                <a:ea typeface="华文细黑" pitchFamily="2" charset="-122"/>
                <a:cs typeface="Arial" charset="0"/>
              </a:rPr>
              <a:t>DSB</a:t>
            </a:r>
            <a:r>
              <a:rPr lang="en-US" altLang="zh-CN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-</a:t>
            </a:r>
            <a:r>
              <a:rPr lang="zh-CN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相干解调系统的抗噪声性能</a:t>
            </a:r>
          </a:p>
        </p:txBody>
      </p:sp>
      <p:sp>
        <p:nvSpPr>
          <p:cNvPr id="36881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36883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43015" name="Rectangle 16"/>
          <p:cNvSpPr>
            <a:spLocks noChangeArrowheads="1"/>
          </p:cNvSpPr>
          <p:nvPr/>
        </p:nvSpPr>
        <p:spPr bwMode="auto">
          <a:xfrm>
            <a:off x="4705350" y="1651000"/>
            <a:ext cx="2089150" cy="1422400"/>
          </a:xfrm>
          <a:prstGeom prst="rect">
            <a:avLst/>
          </a:prstGeom>
          <a:noFill/>
          <a:ln w="9525">
            <a:solidFill>
              <a:schemeClr val="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" name="矩形 29"/>
          <p:cNvSpPr>
            <a:spLocks noChangeArrowheads="1"/>
          </p:cNvSpPr>
          <p:nvPr/>
        </p:nvSpPr>
        <p:spPr bwMode="auto">
          <a:xfrm>
            <a:off x="4840288" y="1162050"/>
            <a:ext cx="1731962" cy="46196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相干解调器</a:t>
            </a:r>
          </a:p>
        </p:txBody>
      </p:sp>
      <p:sp>
        <p:nvSpPr>
          <p:cNvPr id="43017" name="矩形 20"/>
          <p:cNvSpPr>
            <a:spLocks noChangeArrowheads="1"/>
          </p:cNvSpPr>
          <p:nvPr/>
        </p:nvSpPr>
        <p:spPr bwMode="auto">
          <a:xfrm>
            <a:off x="3949700" y="1182688"/>
            <a:ext cx="5778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b="1" i="1">
                <a:solidFill>
                  <a:srgbClr val="0000CC"/>
                </a:solidFill>
                <a:latin typeface="Arial" charset="0"/>
                <a:cs typeface="Arial" charset="0"/>
              </a:rPr>
              <a:t>S</a:t>
            </a:r>
            <a:r>
              <a:rPr lang="en-US" altLang="zh-CN" sz="2400" b="1" baseline="-25000">
                <a:solidFill>
                  <a:srgbClr val="0000CC"/>
                </a:solidFill>
                <a:latin typeface="Arial" charset="0"/>
                <a:cs typeface="Arial" charset="0"/>
              </a:rPr>
              <a:t>i </a:t>
            </a:r>
            <a:r>
              <a:rPr lang="en-US" altLang="zh-CN" sz="2400" b="1" baseline="-25000">
                <a:solidFill>
                  <a:srgbClr val="FF0000"/>
                </a:solidFill>
                <a:latin typeface="Arial" charset="0"/>
                <a:cs typeface="Arial" charset="0"/>
              </a:rPr>
              <a:t>    </a:t>
            </a:r>
            <a:endParaRPr lang="zh-CN" altLang="en-US" sz="2800" b="1">
              <a:solidFill>
                <a:srgbClr val="0000CC"/>
              </a:solidFill>
              <a:latin typeface="Arial" charset="0"/>
              <a:cs typeface="Arial" charset="0"/>
            </a:endParaRPr>
          </a:p>
        </p:txBody>
      </p:sp>
      <p:sp>
        <p:nvSpPr>
          <p:cNvPr id="43018" name="矩形 20"/>
          <p:cNvSpPr>
            <a:spLocks noChangeArrowheads="1"/>
          </p:cNvSpPr>
          <p:nvPr/>
        </p:nvSpPr>
        <p:spPr bwMode="auto">
          <a:xfrm>
            <a:off x="7550150" y="1339850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b="1" i="1">
                <a:solidFill>
                  <a:srgbClr val="0000CC"/>
                </a:solidFill>
                <a:latin typeface="Arial" charset="0"/>
                <a:cs typeface="Arial" charset="0"/>
              </a:rPr>
              <a:t>S</a:t>
            </a:r>
            <a:r>
              <a:rPr lang="en-US" altLang="zh-CN" sz="2400" b="1" i="1" baseline="-25000">
                <a:solidFill>
                  <a:srgbClr val="0000CC"/>
                </a:solidFill>
                <a:latin typeface="Arial" charset="0"/>
                <a:cs typeface="Arial" charset="0"/>
              </a:rPr>
              <a:t>o</a:t>
            </a:r>
            <a:r>
              <a:rPr lang="en-US" altLang="zh-CN" sz="2400" b="1" baseline="-25000">
                <a:solidFill>
                  <a:srgbClr val="0000CC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400" b="1" baseline="-25000">
                <a:solidFill>
                  <a:srgbClr val="FF0000"/>
                </a:solidFill>
                <a:latin typeface="Arial" charset="0"/>
                <a:cs typeface="Arial" charset="0"/>
              </a:rPr>
              <a:t>    </a:t>
            </a:r>
            <a:endParaRPr lang="zh-CN" altLang="en-US" sz="2800" b="1">
              <a:solidFill>
                <a:srgbClr val="0000CC"/>
              </a:solidFill>
              <a:latin typeface="Arial" charset="0"/>
              <a:cs typeface="Arial" charset="0"/>
            </a:endParaRPr>
          </a:p>
        </p:txBody>
      </p:sp>
      <p:sp>
        <p:nvSpPr>
          <p:cNvPr id="43019" name="矩形 20"/>
          <p:cNvSpPr>
            <a:spLocks noChangeArrowheads="1"/>
          </p:cNvSpPr>
          <p:nvPr/>
        </p:nvSpPr>
        <p:spPr bwMode="auto">
          <a:xfrm>
            <a:off x="7550150" y="2051050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b="1" i="1">
                <a:solidFill>
                  <a:srgbClr val="0000CC"/>
                </a:solidFill>
                <a:latin typeface="Arial" charset="0"/>
                <a:cs typeface="Arial" charset="0"/>
              </a:rPr>
              <a:t>N</a:t>
            </a:r>
            <a:r>
              <a:rPr lang="en-US" altLang="zh-CN" sz="2400" b="1" i="1" baseline="-25000">
                <a:solidFill>
                  <a:srgbClr val="0000CC"/>
                </a:solidFill>
                <a:latin typeface="Arial" charset="0"/>
                <a:cs typeface="Arial" charset="0"/>
              </a:rPr>
              <a:t>o</a:t>
            </a:r>
            <a:r>
              <a:rPr lang="en-US" altLang="zh-CN" sz="2400" b="1" baseline="-25000">
                <a:solidFill>
                  <a:srgbClr val="0000CC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400" b="1" baseline="-25000">
                <a:solidFill>
                  <a:srgbClr val="FF0000"/>
                </a:solidFill>
                <a:latin typeface="Arial" charset="0"/>
                <a:cs typeface="Arial" charset="0"/>
              </a:rPr>
              <a:t>    </a:t>
            </a:r>
            <a:endParaRPr lang="zh-CN" altLang="en-US" sz="2800" b="1">
              <a:solidFill>
                <a:srgbClr val="0000CC"/>
              </a:solidFill>
              <a:latin typeface="Arial" charset="0"/>
              <a:cs typeface="Arial" charset="0"/>
            </a:endParaRPr>
          </a:p>
        </p:txBody>
      </p:sp>
      <p:sp>
        <p:nvSpPr>
          <p:cNvPr id="43020" name="矩形 20"/>
          <p:cNvSpPr>
            <a:spLocks noChangeArrowheads="1"/>
          </p:cNvSpPr>
          <p:nvPr/>
        </p:nvSpPr>
        <p:spPr bwMode="auto">
          <a:xfrm>
            <a:off x="3994150" y="2228850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b="1" i="1">
                <a:solidFill>
                  <a:srgbClr val="0000CC"/>
                </a:solidFill>
                <a:latin typeface="Arial" charset="0"/>
                <a:cs typeface="Arial" charset="0"/>
              </a:rPr>
              <a:t>N</a:t>
            </a:r>
            <a:r>
              <a:rPr lang="en-US" altLang="zh-CN" sz="2400" b="1" baseline="-25000">
                <a:solidFill>
                  <a:srgbClr val="0000CC"/>
                </a:solidFill>
                <a:latin typeface="Arial" charset="0"/>
                <a:cs typeface="Arial" charset="0"/>
              </a:rPr>
              <a:t>i </a:t>
            </a:r>
            <a:r>
              <a:rPr lang="en-US" altLang="zh-CN" sz="2400" b="1" baseline="-25000">
                <a:solidFill>
                  <a:srgbClr val="FF0000"/>
                </a:solidFill>
                <a:latin typeface="Arial" charset="0"/>
                <a:cs typeface="Arial" charset="0"/>
              </a:rPr>
              <a:t>    </a:t>
            </a:r>
            <a:endParaRPr lang="zh-CN" altLang="en-US" sz="2800" b="1">
              <a:solidFill>
                <a:srgbClr val="0000CC"/>
              </a:solidFill>
              <a:latin typeface="Arial" charset="0"/>
              <a:cs typeface="Arial" charset="0"/>
            </a:endParaRPr>
          </a:p>
        </p:txBody>
      </p:sp>
      <p:sp>
        <p:nvSpPr>
          <p:cNvPr id="43021" name="矩形 16"/>
          <p:cNvSpPr>
            <a:spLocks noChangeArrowheads="1"/>
          </p:cNvSpPr>
          <p:nvPr/>
        </p:nvSpPr>
        <p:spPr bwMode="auto">
          <a:xfrm>
            <a:off x="966788" y="2081213"/>
            <a:ext cx="6715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3399"/>
                </a:solidFill>
                <a:latin typeface="Arial" charset="0"/>
                <a:ea typeface="微软雅黑" pitchFamily="34" charset="-122"/>
                <a:cs typeface="Arial" charset="0"/>
              </a:rPr>
              <a:t>DSB</a:t>
            </a:r>
            <a:endParaRPr lang="zh-CN" altLang="en-US">
              <a:ea typeface="微软雅黑" pitchFamily="34" charset="-122"/>
              <a:cs typeface="Arial" charset="0"/>
            </a:endParaRPr>
          </a:p>
        </p:txBody>
      </p:sp>
      <p:grpSp>
        <p:nvGrpSpPr>
          <p:cNvPr id="42003" name="Group 19"/>
          <p:cNvGrpSpPr>
            <a:grpSpLocks/>
          </p:cNvGrpSpPr>
          <p:nvPr/>
        </p:nvGrpSpPr>
        <p:grpSpPr bwMode="auto">
          <a:xfrm>
            <a:off x="566738" y="1898650"/>
            <a:ext cx="3330575" cy="2046288"/>
            <a:chOff x="584" y="1395"/>
            <a:chExt cx="2098" cy="1289"/>
          </a:xfrm>
        </p:grpSpPr>
        <p:grpSp>
          <p:nvGrpSpPr>
            <p:cNvPr id="43032" name="Group 20"/>
            <p:cNvGrpSpPr>
              <a:grpSpLocks/>
            </p:cNvGrpSpPr>
            <p:nvPr/>
          </p:nvGrpSpPr>
          <p:grpSpPr bwMode="auto">
            <a:xfrm>
              <a:off x="584" y="1621"/>
              <a:ext cx="1446" cy="1063"/>
              <a:chOff x="584" y="1621"/>
              <a:chExt cx="1446" cy="1063"/>
            </a:xfrm>
          </p:grpSpPr>
          <p:graphicFrame>
            <p:nvGraphicFramePr>
              <p:cNvPr id="43034" name="Object 21"/>
              <p:cNvGraphicFramePr>
                <a:graphicFrameLocks noChangeAspect="1"/>
              </p:cNvGraphicFramePr>
              <p:nvPr/>
            </p:nvGraphicFramePr>
            <p:xfrm>
              <a:off x="584" y="2415"/>
              <a:ext cx="1446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050" name="公式" r:id="rId6" imgW="1231366" imgH="228501" progId="Equation.3">
                      <p:embed/>
                    </p:oleObj>
                  </mc:Choice>
                  <mc:Fallback>
                    <p:oleObj name="公式" r:id="rId6" imgW="1231366" imgH="228501" progId="Equation.3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4" y="2415"/>
                            <a:ext cx="1446" cy="269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3035" name="Line 22"/>
              <p:cNvSpPr>
                <a:spLocks noChangeShapeType="1"/>
              </p:cNvSpPr>
              <p:nvPr/>
            </p:nvSpPr>
            <p:spPr bwMode="auto">
              <a:xfrm flipV="1">
                <a:off x="1292" y="1621"/>
                <a:ext cx="0" cy="709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prstDash val="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033" name="Line 23"/>
            <p:cNvSpPr>
              <a:spLocks noChangeShapeType="1"/>
            </p:cNvSpPr>
            <p:nvPr/>
          </p:nvSpPr>
          <p:spPr bwMode="auto">
            <a:xfrm flipV="1">
              <a:off x="1859" y="1395"/>
              <a:ext cx="823" cy="992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2008" name="Group 24"/>
          <p:cNvGrpSpPr>
            <a:grpSpLocks/>
          </p:cNvGrpSpPr>
          <p:nvPr/>
        </p:nvGrpSpPr>
        <p:grpSpPr bwMode="auto">
          <a:xfrm>
            <a:off x="3267075" y="2124075"/>
            <a:ext cx="4725988" cy="2328863"/>
            <a:chOff x="2313" y="1508"/>
            <a:chExt cx="2977" cy="1467"/>
          </a:xfrm>
        </p:grpSpPr>
        <p:graphicFrame>
          <p:nvGraphicFramePr>
            <p:cNvPr id="43030" name="Object 25"/>
            <p:cNvGraphicFramePr>
              <a:graphicFrameLocks noChangeAspect="1"/>
            </p:cNvGraphicFramePr>
            <p:nvPr/>
          </p:nvGraphicFramePr>
          <p:xfrm>
            <a:off x="2313" y="2500"/>
            <a:ext cx="2977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51" name="公式" r:id="rId8" imgW="2451100" imgH="393700" progId="Equation.3">
                    <p:embed/>
                  </p:oleObj>
                </mc:Choice>
                <mc:Fallback>
                  <p:oleObj name="公式" r:id="rId8" imgW="2451100" imgH="3937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3" y="2500"/>
                          <a:ext cx="2977" cy="475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31" name="Line 26"/>
            <p:cNvSpPr>
              <a:spLocks noChangeShapeType="1"/>
            </p:cNvSpPr>
            <p:nvPr/>
          </p:nvSpPr>
          <p:spPr bwMode="auto">
            <a:xfrm flipV="1">
              <a:off x="3730" y="1508"/>
              <a:ext cx="0" cy="964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2011" name="Group 27"/>
          <p:cNvGrpSpPr>
            <a:grpSpLocks/>
          </p:cNvGrpSpPr>
          <p:nvPr/>
        </p:nvGrpSpPr>
        <p:grpSpPr bwMode="auto">
          <a:xfrm>
            <a:off x="7002463" y="1898650"/>
            <a:ext cx="1755775" cy="1558925"/>
            <a:chOff x="4524" y="1395"/>
            <a:chExt cx="1106" cy="982"/>
          </a:xfrm>
        </p:grpSpPr>
        <p:graphicFrame>
          <p:nvGraphicFramePr>
            <p:cNvPr id="43028" name="Object 28"/>
            <p:cNvGraphicFramePr>
              <a:graphicFrameLocks noChangeAspect="1"/>
            </p:cNvGraphicFramePr>
            <p:nvPr/>
          </p:nvGraphicFramePr>
          <p:xfrm>
            <a:off x="4524" y="1905"/>
            <a:ext cx="1106" cy="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52" r:id="rId10" imgW="914400" imgH="393700" progId="Equation.3">
                    <p:embed/>
                  </p:oleObj>
                </mc:Choice>
                <mc:Fallback>
                  <p:oleObj r:id="rId10" imgW="914400" imgH="3937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4" y="1905"/>
                          <a:ext cx="1106" cy="47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29" name="Line 29"/>
            <p:cNvSpPr>
              <a:spLocks noChangeShapeType="1"/>
            </p:cNvSpPr>
            <p:nvPr/>
          </p:nvSpPr>
          <p:spPr bwMode="auto">
            <a:xfrm flipH="1" flipV="1">
              <a:off x="4921" y="1395"/>
              <a:ext cx="425" cy="482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2014" name="Rectangle 30"/>
          <p:cNvSpPr>
            <a:spLocks noChangeArrowheads="1"/>
          </p:cNvSpPr>
          <p:nvPr/>
        </p:nvSpPr>
        <p:spPr bwMode="auto">
          <a:xfrm>
            <a:off x="522288" y="4598988"/>
            <a:ext cx="801052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解调器输入端信号功率                   输出端的</a:t>
            </a:r>
            <a:r>
              <a:rPr lang="zh-CN" altLang="en-US" sz="2400" b="1">
                <a:solidFill>
                  <a:schemeClr val="hlink"/>
                </a:solidFill>
                <a:latin typeface="Times New Roman" pitchFamily="18" charset="0"/>
                <a:ea typeface="楷体_GB2312" pitchFamily="49" charset="-122"/>
              </a:rPr>
              <a:t>有用信号功率</a:t>
            </a:r>
          </a:p>
        </p:txBody>
      </p:sp>
      <p:graphicFrame>
        <p:nvGraphicFramePr>
          <p:cNvPr id="42015" name="Object 31"/>
          <p:cNvGraphicFramePr>
            <a:graphicFrameLocks noChangeAspect="1"/>
          </p:cNvGraphicFramePr>
          <p:nvPr/>
        </p:nvGraphicFramePr>
        <p:xfrm>
          <a:off x="5202238" y="5313363"/>
          <a:ext cx="2655887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3" name="Equation" r:id="rId12" imgW="1345616" imgH="406224" progId="Equation.DSMT4">
                  <p:embed/>
                </p:oleObj>
              </mc:Choice>
              <mc:Fallback>
                <p:oleObj name="Equation" r:id="rId12" imgW="1345616" imgH="406224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2238" y="5313363"/>
                        <a:ext cx="2655887" cy="823912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16" name="Object 32"/>
          <p:cNvGraphicFramePr>
            <a:graphicFrameLocks noChangeAspect="1"/>
          </p:cNvGraphicFramePr>
          <p:nvPr/>
        </p:nvGraphicFramePr>
        <p:xfrm>
          <a:off x="522288" y="5362575"/>
          <a:ext cx="431958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4" name="公式" r:id="rId14" imgW="2336800" imgH="406400" progId="Equation.3">
                  <p:embed/>
                </p:oleObj>
              </mc:Choice>
              <mc:Fallback>
                <p:oleObj name="公式" r:id="rId14" imgW="2336800" imgH="4064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8" y="5362575"/>
                        <a:ext cx="4319587" cy="746125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2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B91F7CC-0F03-4194-8711-B438183BAF7F}" type="slidenum">
              <a:rPr lang="en-US" altLang="zh-CN" smtClean="0"/>
              <a:pPr eaLnBrk="1" hangingPunct="1"/>
              <a:t>42</a:t>
            </a:fld>
            <a:endParaRPr lang="en-US" altLang="zh-CN"/>
          </a:p>
        </p:txBody>
      </p:sp>
      <p:graphicFrame>
        <p:nvGraphicFramePr>
          <p:cNvPr id="44035" name="Object 4"/>
          <p:cNvGraphicFramePr>
            <a:graphicFrameLocks noChangeAspect="1"/>
          </p:cNvGraphicFramePr>
          <p:nvPr/>
        </p:nvGraphicFramePr>
        <p:xfrm>
          <a:off x="1376363" y="503238"/>
          <a:ext cx="6210300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6" name="图片" r:id="rId3" imgW="3475941" imgH="922033" progId="Word.Picture.8">
                  <p:embed/>
                </p:oleObj>
              </mc:Choice>
              <mc:Fallback>
                <p:oleObj name="图片" r:id="rId3" imgW="3475941" imgH="922033" progId="Word.Pictur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3" y="503238"/>
                        <a:ext cx="6210300" cy="1793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FFFFF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621" name="Group 5"/>
          <p:cNvGrpSpPr>
            <a:grpSpLocks/>
          </p:cNvGrpSpPr>
          <p:nvPr/>
        </p:nvGrpSpPr>
        <p:grpSpPr bwMode="auto">
          <a:xfrm>
            <a:off x="611188" y="1538288"/>
            <a:ext cx="4094162" cy="1527175"/>
            <a:chOff x="385" y="969"/>
            <a:chExt cx="2579" cy="962"/>
          </a:xfrm>
        </p:grpSpPr>
        <p:graphicFrame>
          <p:nvGraphicFramePr>
            <p:cNvPr id="44049" name="Object 6"/>
            <p:cNvGraphicFramePr>
              <a:graphicFrameLocks noChangeAspect="1"/>
            </p:cNvGraphicFramePr>
            <p:nvPr/>
          </p:nvGraphicFramePr>
          <p:xfrm>
            <a:off x="385" y="1650"/>
            <a:ext cx="2579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67" name="公式" r:id="rId5" imgW="2095500" imgH="228600" progId="Equation.3">
                    <p:embed/>
                  </p:oleObj>
                </mc:Choice>
                <mc:Fallback>
                  <p:oleObj name="公式" r:id="rId5" imgW="2095500" imgH="2286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1650"/>
                          <a:ext cx="2579" cy="281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50" name="Line 7"/>
            <p:cNvSpPr>
              <a:spLocks noChangeShapeType="1"/>
            </p:cNvSpPr>
            <p:nvPr/>
          </p:nvSpPr>
          <p:spPr bwMode="auto">
            <a:xfrm flipV="1">
              <a:off x="2341" y="969"/>
              <a:ext cx="284" cy="653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1624" name="Group 8"/>
          <p:cNvGrpSpPr>
            <a:grpSpLocks/>
          </p:cNvGrpSpPr>
          <p:nvPr/>
        </p:nvGrpSpPr>
        <p:grpSpPr bwMode="auto">
          <a:xfrm>
            <a:off x="1781175" y="1268413"/>
            <a:ext cx="6238875" cy="3373437"/>
            <a:chOff x="1122" y="799"/>
            <a:chExt cx="3930" cy="2125"/>
          </a:xfrm>
        </p:grpSpPr>
        <p:grpSp>
          <p:nvGrpSpPr>
            <p:cNvPr id="44045" name="Group 9"/>
            <p:cNvGrpSpPr>
              <a:grpSpLocks/>
            </p:cNvGrpSpPr>
            <p:nvPr/>
          </p:nvGrpSpPr>
          <p:grpSpPr bwMode="auto">
            <a:xfrm>
              <a:off x="1122" y="2160"/>
              <a:ext cx="3930" cy="764"/>
              <a:chOff x="1151" y="1593"/>
              <a:chExt cx="3930" cy="764"/>
            </a:xfrm>
          </p:grpSpPr>
          <p:graphicFrame>
            <p:nvGraphicFramePr>
              <p:cNvPr id="44047" name="Object 10"/>
              <p:cNvGraphicFramePr>
                <a:graphicFrameLocks noChangeAspect="1"/>
              </p:cNvGraphicFramePr>
              <p:nvPr/>
            </p:nvGraphicFramePr>
            <p:xfrm>
              <a:off x="1151" y="1593"/>
              <a:ext cx="3458" cy="2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068" name="公式" r:id="rId7" imgW="3073400" imgH="228600" progId="Equation.3">
                      <p:embed/>
                    </p:oleObj>
                  </mc:Choice>
                  <mc:Fallback>
                    <p:oleObj name="公式" r:id="rId7" imgW="3073400" imgH="228600" progId="Equation.3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51" y="1593"/>
                            <a:ext cx="3458" cy="25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048" name="Object 11"/>
              <p:cNvGraphicFramePr>
                <a:graphicFrameLocks noChangeAspect="1"/>
              </p:cNvGraphicFramePr>
              <p:nvPr/>
            </p:nvGraphicFramePr>
            <p:xfrm>
              <a:off x="2030" y="1905"/>
              <a:ext cx="3051" cy="4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069" name="公式" r:id="rId9" imgW="2628900" imgH="393700" progId="Equation.3">
                      <p:embed/>
                    </p:oleObj>
                  </mc:Choice>
                  <mc:Fallback>
                    <p:oleObj name="公式" r:id="rId9" imgW="2628900" imgH="393700" progId="Equation.3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30" y="1905"/>
                            <a:ext cx="3051" cy="452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4046" name="Line 12"/>
            <p:cNvSpPr>
              <a:spLocks noChangeShapeType="1"/>
            </p:cNvSpPr>
            <p:nvPr/>
          </p:nvSpPr>
          <p:spPr bwMode="auto">
            <a:xfrm flipV="1">
              <a:off x="3504" y="799"/>
              <a:ext cx="0" cy="1333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1629" name="Group 13"/>
          <p:cNvGrpSpPr>
            <a:grpSpLocks/>
          </p:cNvGrpSpPr>
          <p:nvPr/>
        </p:nvGrpSpPr>
        <p:grpSpPr bwMode="auto">
          <a:xfrm>
            <a:off x="7046913" y="1403350"/>
            <a:ext cx="1528762" cy="1530350"/>
            <a:chOff x="4439" y="884"/>
            <a:chExt cx="963" cy="964"/>
          </a:xfrm>
        </p:grpSpPr>
        <p:graphicFrame>
          <p:nvGraphicFramePr>
            <p:cNvPr id="44043" name="Object 14"/>
            <p:cNvGraphicFramePr>
              <a:graphicFrameLocks noChangeAspect="1"/>
            </p:cNvGraphicFramePr>
            <p:nvPr/>
          </p:nvGraphicFramePr>
          <p:xfrm>
            <a:off x="4439" y="1423"/>
            <a:ext cx="963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70" r:id="rId11" imgW="888614" imgH="393529" progId="Equation.3">
                    <p:embed/>
                  </p:oleObj>
                </mc:Choice>
                <mc:Fallback>
                  <p:oleObj r:id="rId11" imgW="888614" imgH="393529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9" y="1423"/>
                          <a:ext cx="963" cy="425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44" name="Line 15"/>
            <p:cNvSpPr>
              <a:spLocks noChangeShapeType="1"/>
            </p:cNvSpPr>
            <p:nvPr/>
          </p:nvSpPr>
          <p:spPr bwMode="auto">
            <a:xfrm flipH="1" flipV="1">
              <a:off x="4666" y="884"/>
              <a:ext cx="284" cy="454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1632" name="Rectangle 16"/>
          <p:cNvSpPr>
            <a:spLocks noChangeArrowheads="1"/>
          </p:cNvSpPr>
          <p:nvPr/>
        </p:nvSpPr>
        <p:spPr bwMode="auto">
          <a:xfrm>
            <a:off x="611188" y="4932363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tx2"/>
                </a:solidFill>
                <a:latin typeface="Times New Roman" pitchFamily="18" charset="0"/>
                <a:ea typeface="华文细黑" pitchFamily="2" charset="-122"/>
              </a:rPr>
              <a:t>输出噪声功率为</a:t>
            </a:r>
          </a:p>
        </p:txBody>
      </p:sp>
      <p:graphicFrame>
        <p:nvGraphicFramePr>
          <p:cNvPr id="111633" name="Object 17"/>
          <p:cNvGraphicFramePr>
            <a:graphicFrameLocks noChangeAspect="1"/>
          </p:cNvGraphicFramePr>
          <p:nvPr/>
        </p:nvGraphicFramePr>
        <p:xfrm>
          <a:off x="3579813" y="4857750"/>
          <a:ext cx="243522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1" name="Equation" r:id="rId13" imgW="1294838" imgH="406224" progId="Equation.DSMT4">
                  <p:embed/>
                </p:oleObj>
              </mc:Choice>
              <mc:Fallback>
                <p:oleObj name="Equation" r:id="rId13" imgW="1294838" imgH="406224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9813" y="4857750"/>
                        <a:ext cx="2435225" cy="757238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34" name="Object 18"/>
          <p:cNvGraphicFramePr>
            <a:graphicFrameLocks noChangeAspect="1"/>
          </p:cNvGraphicFramePr>
          <p:nvPr/>
        </p:nvGraphicFramePr>
        <p:xfrm>
          <a:off x="4032250" y="5634038"/>
          <a:ext cx="2954338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2" name="Equation" r:id="rId15" imgW="1574117" imgH="406224" progId="Equation.DSMT4">
                  <p:embed/>
                </p:oleObj>
              </mc:Choice>
              <mc:Fallback>
                <p:oleObj name="Equation" r:id="rId15" imgW="1574117" imgH="406224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2250" y="5634038"/>
                        <a:ext cx="2954338" cy="755650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7858125" y="5678488"/>
            <a:ext cx="1023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solidFill>
                  <a:srgbClr val="0000CC"/>
                </a:solidFill>
                <a:latin typeface="Times New Roman" pitchFamily="18" charset="0"/>
                <a:cs typeface="Arial" charset="0"/>
              </a:rPr>
              <a:t>B=</a:t>
            </a:r>
            <a:r>
              <a:rPr lang="en-US" altLang="zh-CN" sz="2400" b="1">
                <a:solidFill>
                  <a:srgbClr val="0000CC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altLang="zh-CN" sz="2400" b="1" i="1">
                <a:solidFill>
                  <a:srgbClr val="0000CC"/>
                </a:solidFill>
                <a:latin typeface="Times New Roman" pitchFamily="18" charset="0"/>
                <a:cs typeface="Arial" charset="0"/>
              </a:rPr>
              <a:t>f</a:t>
            </a:r>
            <a:r>
              <a:rPr lang="en-US" altLang="zh-CN" sz="2400" b="1" baseline="-25000">
                <a:solidFill>
                  <a:srgbClr val="0000CC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</a:t>
            </a:r>
            <a:endParaRPr lang="zh-CN" altLang="en-US" sz="2400" b="1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1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1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1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1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5FDFB93-4BFE-4E6D-B131-29125BACA0A6}" type="slidenum">
              <a:rPr lang="en-US" altLang="zh-CN" smtClean="0"/>
              <a:pPr eaLnBrk="1" hangingPunct="1"/>
              <a:t>43</a:t>
            </a:fld>
            <a:endParaRPr lang="en-US" altLang="zh-CN"/>
          </a:p>
        </p:txBody>
      </p:sp>
      <p:sp>
        <p:nvSpPr>
          <p:cNvPr id="45059" name="Rectangle 4"/>
          <p:cNvSpPr>
            <a:spLocks noChangeArrowheads="1"/>
          </p:cNvSpPr>
          <p:nvPr/>
        </p:nvSpPr>
        <p:spPr bwMode="auto">
          <a:xfrm>
            <a:off x="836613" y="1223963"/>
            <a:ext cx="6570662" cy="333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</a:pPr>
            <a:r>
              <a:rPr lang="zh-CN" altLang="en-US" sz="2400">
                <a:solidFill>
                  <a:schemeClr val="hlink"/>
                </a:solidFill>
                <a:latin typeface="华文细黑" pitchFamily="2" charset="-122"/>
                <a:ea typeface="华文细黑" pitchFamily="2" charset="-122"/>
              </a:rPr>
              <a:t>输入信噪比</a:t>
            </a:r>
          </a:p>
          <a:p>
            <a:pPr lvl="2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</a:pPr>
            <a:endParaRPr lang="zh-CN" altLang="en-US" sz="2400" b="1">
              <a:latin typeface="华文细黑" pitchFamily="2" charset="-122"/>
              <a:ea typeface="华文细黑" pitchFamily="2" charset="-122"/>
            </a:endParaRPr>
          </a:p>
          <a:p>
            <a:pPr lvl="2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</a:pPr>
            <a:endParaRPr lang="zh-CN" altLang="en-US" sz="2400" b="1">
              <a:latin typeface="华文细黑" pitchFamily="2" charset="-122"/>
              <a:ea typeface="华文细黑" pitchFamily="2" charset="-122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</a:pPr>
            <a:r>
              <a:rPr lang="zh-CN" altLang="en-US" sz="2400">
                <a:solidFill>
                  <a:schemeClr val="hlink"/>
                </a:solidFill>
                <a:latin typeface="华文细黑" pitchFamily="2" charset="-122"/>
                <a:ea typeface="华文细黑" pitchFamily="2" charset="-122"/>
              </a:rPr>
              <a:t>输出信噪比</a:t>
            </a:r>
          </a:p>
          <a:p>
            <a:pPr lvl="2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</a:pPr>
            <a:endParaRPr lang="zh-CN" altLang="en-US" sz="2400" b="1">
              <a:solidFill>
                <a:schemeClr val="hlink"/>
              </a:solidFill>
              <a:latin typeface="华文细黑" pitchFamily="2" charset="-122"/>
              <a:ea typeface="华文细黑" pitchFamily="2" charset="-122"/>
            </a:endParaRPr>
          </a:p>
          <a:p>
            <a:pPr lvl="2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</a:pPr>
            <a:endParaRPr lang="zh-CN" altLang="en-US" sz="2400" b="1">
              <a:solidFill>
                <a:schemeClr val="hlink"/>
              </a:solidFill>
              <a:latin typeface="华文细黑" pitchFamily="2" charset="-122"/>
              <a:ea typeface="华文细黑" pitchFamily="2" charset="-122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</a:pPr>
            <a:r>
              <a:rPr lang="zh-CN" altLang="en-US" sz="2400">
                <a:solidFill>
                  <a:schemeClr val="hlink"/>
                </a:solidFill>
                <a:latin typeface="华文细黑" pitchFamily="2" charset="-122"/>
                <a:ea typeface="华文细黑" pitchFamily="2" charset="-122"/>
              </a:rPr>
              <a:t>调制制度增益</a:t>
            </a:r>
          </a:p>
          <a:p>
            <a:pPr lvl="2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</a:pPr>
            <a:endParaRPr lang="zh-CN" altLang="en-US" b="1">
              <a:solidFill>
                <a:schemeClr val="hlink"/>
              </a:solidFill>
              <a:latin typeface="华文细黑" pitchFamily="2" charset="-122"/>
              <a:ea typeface="华文细黑" pitchFamily="2" charset="-122"/>
            </a:endParaRPr>
          </a:p>
        </p:txBody>
      </p:sp>
      <p:graphicFrame>
        <p:nvGraphicFramePr>
          <p:cNvPr id="45060" name="Object 5"/>
          <p:cNvGraphicFramePr>
            <a:graphicFrameLocks noChangeAspect="1"/>
          </p:cNvGraphicFramePr>
          <p:nvPr/>
        </p:nvGraphicFramePr>
        <p:xfrm>
          <a:off x="3492500" y="998538"/>
          <a:ext cx="1958975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3" name="公式" r:id="rId3" imgW="914400" imgH="609480" progId="Equation.3">
                  <p:embed/>
                </p:oleObj>
              </mc:Choice>
              <mc:Fallback>
                <p:oleObj name="公式" r:id="rId3" imgW="914400" imgH="609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998538"/>
                        <a:ext cx="1958975" cy="1212850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1" name="Object 6"/>
          <p:cNvGraphicFramePr>
            <a:graphicFrameLocks noChangeAspect="1"/>
          </p:cNvGraphicFramePr>
          <p:nvPr/>
        </p:nvGraphicFramePr>
        <p:xfrm>
          <a:off x="3446463" y="2259013"/>
          <a:ext cx="2728912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4" name="Equation" r:id="rId5" imgW="1447172" imgH="761669" progId="Equation.DSMT4">
                  <p:embed/>
                </p:oleObj>
              </mc:Choice>
              <mc:Fallback>
                <p:oleObj name="Equation" r:id="rId5" imgW="1447172" imgH="761669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6463" y="2259013"/>
                        <a:ext cx="2728912" cy="1438275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2" name="Object 7"/>
          <p:cNvGraphicFramePr>
            <a:graphicFrameLocks noChangeAspect="1"/>
          </p:cNvGraphicFramePr>
          <p:nvPr/>
        </p:nvGraphicFramePr>
        <p:xfrm>
          <a:off x="3446463" y="3789363"/>
          <a:ext cx="244475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5" name="Equation" r:id="rId7" imgW="1205977" imgH="444307" progId="Equation.DSMT4">
                  <p:embed/>
                </p:oleObj>
              </mc:Choice>
              <mc:Fallback>
                <p:oleObj name="Equation" r:id="rId7" imgW="1205977" imgH="444307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6463" y="3789363"/>
                        <a:ext cx="2444750" cy="896937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8" name="Rectangle 8"/>
          <p:cNvSpPr>
            <a:spLocks noChangeArrowheads="1"/>
          </p:cNvSpPr>
          <p:nvPr/>
        </p:nvSpPr>
        <p:spPr bwMode="auto">
          <a:xfrm>
            <a:off x="881063" y="355600"/>
            <a:ext cx="170815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chemeClr val="hlink"/>
                </a:solidFill>
                <a:ea typeface="华文细黑" pitchFamily="2" charset="-122"/>
              </a:rPr>
              <a:t>信噪比</a:t>
            </a:r>
            <a:r>
              <a:rPr lang="zh-CN" altLang="en-US" sz="2400" b="1">
                <a:ea typeface="华文细黑" pitchFamily="2" charset="-122"/>
              </a:rPr>
              <a:t>计算</a:t>
            </a:r>
          </a:p>
        </p:txBody>
      </p:sp>
      <p:sp>
        <p:nvSpPr>
          <p:cNvPr id="25" name="矩形 24"/>
          <p:cNvSpPr/>
          <p:nvPr/>
        </p:nvSpPr>
        <p:spPr>
          <a:xfrm>
            <a:off x="1422400" y="4868863"/>
            <a:ext cx="5221288" cy="11969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>
                <a:latin typeface="Arial" charset="0"/>
                <a:ea typeface="华文细黑" pitchFamily="2" charset="-122"/>
              </a:rPr>
              <a:t>    相干解调将 </a:t>
            </a:r>
            <a:r>
              <a:rPr lang="en-US" altLang="zh-CN" sz="2400">
                <a:solidFill>
                  <a:srgbClr val="0000CC"/>
                </a:solidFill>
                <a:latin typeface="Arial" charset="0"/>
                <a:ea typeface="华文细黑" pitchFamily="2" charset="-122"/>
              </a:rPr>
              <a:t>n</a:t>
            </a:r>
            <a:r>
              <a:rPr lang="en-US" altLang="zh-CN" sz="2400" baseline="-25000">
                <a:solidFill>
                  <a:srgbClr val="0000CC"/>
                </a:solidFill>
                <a:latin typeface="Arial" charset="0"/>
                <a:ea typeface="华文细黑" pitchFamily="2" charset="-122"/>
              </a:rPr>
              <a:t>i</a:t>
            </a:r>
            <a:r>
              <a:rPr lang="en-US" altLang="zh-CN" sz="2400">
                <a:solidFill>
                  <a:srgbClr val="0000CC"/>
                </a:solidFill>
                <a:latin typeface="Arial" charset="0"/>
                <a:ea typeface="华文细黑" pitchFamily="2" charset="-122"/>
              </a:rPr>
              <a:t>(t)</a:t>
            </a:r>
            <a:r>
              <a:rPr lang="zh-CN" altLang="en-US" sz="2400" b="1">
                <a:latin typeface="Arial" charset="0"/>
                <a:ea typeface="华文细黑" pitchFamily="2" charset="-122"/>
              </a:rPr>
              <a:t>中的</a:t>
            </a:r>
            <a:r>
              <a:rPr lang="zh-CN" altLang="en-US" sz="2400" b="1">
                <a:solidFill>
                  <a:srgbClr val="003399"/>
                </a:solidFill>
                <a:latin typeface="Arial" charset="0"/>
                <a:ea typeface="华文细黑" pitchFamily="2" charset="-122"/>
              </a:rPr>
              <a:t>正交分量</a:t>
            </a:r>
            <a:r>
              <a:rPr lang="zh-CN" altLang="en-US" sz="2400" b="1">
                <a:latin typeface="Arial" charset="0"/>
                <a:ea typeface="华文细黑" pitchFamily="2" charset="-122"/>
              </a:rPr>
              <a:t>抑制掉，从而使信噪比改善</a:t>
            </a:r>
            <a:r>
              <a:rPr lang="en-US" altLang="zh-CN" sz="2400" b="1">
                <a:latin typeface="Arial" charset="0"/>
                <a:ea typeface="华文细黑" pitchFamily="2" charset="-122"/>
              </a:rPr>
              <a:t>1</a:t>
            </a:r>
            <a:r>
              <a:rPr lang="zh-CN" altLang="en-US" sz="2400" b="1">
                <a:latin typeface="Arial" charset="0"/>
                <a:ea typeface="华文细黑" pitchFamily="2" charset="-122"/>
              </a:rPr>
              <a:t>倍。</a:t>
            </a:r>
          </a:p>
        </p:txBody>
      </p:sp>
      <p:sp>
        <p:nvSpPr>
          <p:cNvPr id="12" name="椭圆 11"/>
          <p:cNvSpPr/>
          <p:nvPr/>
        </p:nvSpPr>
        <p:spPr bwMode="auto">
          <a:xfrm>
            <a:off x="981075" y="4622800"/>
            <a:ext cx="928688" cy="571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r>
              <a:rPr lang="zh-CN" altLang="en-US" sz="2400" b="1" kern="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原因</a:t>
            </a:r>
            <a:endParaRPr lang="zh-CN" altLang="en-US" sz="24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0DC8BCB-CDF7-413B-BFB2-5D60D90D7BA3}" type="slidenum">
              <a:rPr lang="en-US" altLang="zh-CN" smtClean="0"/>
              <a:pPr eaLnBrk="1" hangingPunct="1"/>
              <a:t>44</a:t>
            </a:fld>
            <a:endParaRPr lang="en-US" altLang="zh-CN"/>
          </a:p>
        </p:txBody>
      </p:sp>
      <p:sp>
        <p:nvSpPr>
          <p:cNvPr id="46083" name="Rectangle 3"/>
          <p:cNvSpPr txBox="1">
            <a:spLocks noChangeArrowheads="1"/>
          </p:cNvSpPr>
          <p:nvPr/>
        </p:nvSpPr>
        <p:spPr bwMode="auto">
          <a:xfrm>
            <a:off x="0" y="450850"/>
            <a:ext cx="8261350" cy="560388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None/>
            </a:pPr>
            <a:r>
              <a:rPr lang="en-US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§</a:t>
            </a:r>
            <a:r>
              <a:rPr lang="en-US" altLang="zh-CN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5.2.3   </a:t>
            </a:r>
            <a:r>
              <a:rPr lang="en-US" altLang="zh-CN" sz="2800" b="1">
                <a:solidFill>
                  <a:srgbClr val="990099"/>
                </a:solidFill>
                <a:latin typeface="Arial" charset="0"/>
                <a:ea typeface="华文细黑" pitchFamily="2" charset="-122"/>
                <a:cs typeface="Arial" charset="0"/>
              </a:rPr>
              <a:t>SSB</a:t>
            </a:r>
            <a:r>
              <a:rPr lang="en-US" altLang="zh-CN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 -</a:t>
            </a:r>
            <a:r>
              <a:rPr lang="zh-CN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相干解调系统的抗噪声性能</a:t>
            </a:r>
          </a:p>
        </p:txBody>
      </p:sp>
      <p:grpSp>
        <p:nvGrpSpPr>
          <p:cNvPr id="46084" name="Group 38"/>
          <p:cNvGrpSpPr>
            <a:grpSpLocks/>
          </p:cNvGrpSpPr>
          <p:nvPr/>
        </p:nvGrpSpPr>
        <p:grpSpPr bwMode="auto">
          <a:xfrm>
            <a:off x="792163" y="819150"/>
            <a:ext cx="7467600" cy="1955800"/>
            <a:chOff x="527" y="431"/>
            <a:chExt cx="4704" cy="1232"/>
          </a:xfrm>
        </p:grpSpPr>
        <p:grpSp>
          <p:nvGrpSpPr>
            <p:cNvPr id="46099" name="Group 37"/>
            <p:cNvGrpSpPr>
              <a:grpSpLocks/>
            </p:cNvGrpSpPr>
            <p:nvPr/>
          </p:nvGrpSpPr>
          <p:grpSpPr bwMode="auto">
            <a:xfrm>
              <a:off x="527" y="487"/>
              <a:ext cx="4704" cy="1176"/>
              <a:chOff x="527" y="487"/>
              <a:chExt cx="4704" cy="1176"/>
            </a:xfrm>
          </p:grpSpPr>
          <p:graphicFrame>
            <p:nvGraphicFramePr>
              <p:cNvPr id="46102" name="Object 18"/>
              <p:cNvGraphicFramePr>
                <a:graphicFrameLocks noChangeAspect="1"/>
              </p:cNvGraphicFramePr>
              <p:nvPr/>
            </p:nvGraphicFramePr>
            <p:xfrm>
              <a:off x="527" y="487"/>
              <a:ext cx="4704" cy="11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117" name="Visio" r:id="rId4" imgW="4526967" imgH="1130198" progId="Visio.Drawing.11">
                      <p:embed/>
                    </p:oleObj>
                  </mc:Choice>
                  <mc:Fallback>
                    <p:oleObj name="Visio" r:id="rId4" imgW="4526967" imgH="1130198" progId="Visio.Drawing.11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7" y="487"/>
                            <a:ext cx="4704" cy="11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6103" name="Rectangle 16"/>
              <p:cNvSpPr>
                <a:spLocks noChangeArrowheads="1"/>
              </p:cNvSpPr>
              <p:nvPr/>
            </p:nvSpPr>
            <p:spPr bwMode="auto">
              <a:xfrm>
                <a:off x="3078" y="742"/>
                <a:ext cx="1316" cy="896"/>
              </a:xfrm>
              <a:prstGeom prst="rect">
                <a:avLst/>
              </a:prstGeom>
              <a:noFill/>
              <a:ln w="9525">
                <a:solidFill>
                  <a:schemeClr val="hlink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46100" name="矩形 20"/>
            <p:cNvSpPr>
              <a:spLocks noChangeArrowheads="1"/>
            </p:cNvSpPr>
            <p:nvPr/>
          </p:nvSpPr>
          <p:spPr bwMode="auto">
            <a:xfrm>
              <a:off x="2483" y="431"/>
              <a:ext cx="364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2400" b="1" i="1">
                  <a:solidFill>
                    <a:srgbClr val="7030A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altLang="zh-CN" sz="2400" b="1" baseline="-25000">
                  <a:solidFill>
                    <a:srgbClr val="7030A0"/>
                  </a:solidFill>
                  <a:latin typeface="Arial" charset="0"/>
                  <a:cs typeface="Arial" charset="0"/>
                </a:rPr>
                <a:t>i     </a:t>
              </a:r>
              <a:endParaRPr lang="zh-CN" altLang="en-US" sz="2800" b="1">
                <a:solidFill>
                  <a:srgbClr val="7030A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6101" name="矩形 20"/>
            <p:cNvSpPr>
              <a:spLocks noChangeArrowheads="1"/>
            </p:cNvSpPr>
            <p:nvPr/>
          </p:nvSpPr>
          <p:spPr bwMode="auto">
            <a:xfrm>
              <a:off x="4864" y="601"/>
              <a:ext cx="364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2400" b="1" i="1">
                  <a:solidFill>
                    <a:srgbClr val="7030A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altLang="zh-CN" sz="2400" b="1" i="1" baseline="-25000">
                  <a:solidFill>
                    <a:srgbClr val="7030A0"/>
                  </a:solidFill>
                  <a:latin typeface="Arial" charset="0"/>
                  <a:cs typeface="Arial" charset="0"/>
                </a:rPr>
                <a:t>o</a:t>
              </a:r>
              <a:r>
                <a:rPr lang="en-US" altLang="zh-CN" sz="2400" b="1" baseline="-25000">
                  <a:solidFill>
                    <a:srgbClr val="7030A0"/>
                  </a:solidFill>
                  <a:latin typeface="Arial" charset="0"/>
                  <a:cs typeface="Arial" charset="0"/>
                </a:rPr>
                <a:t>     </a:t>
              </a:r>
              <a:endParaRPr lang="zh-CN" altLang="en-US" sz="2800" b="1">
                <a:solidFill>
                  <a:srgbClr val="7030A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45078" name="Group 22"/>
          <p:cNvGrpSpPr>
            <a:grpSpLocks/>
          </p:cNvGrpSpPr>
          <p:nvPr/>
        </p:nvGrpSpPr>
        <p:grpSpPr bwMode="auto">
          <a:xfrm>
            <a:off x="431800" y="1628775"/>
            <a:ext cx="4049713" cy="2124075"/>
            <a:chOff x="385" y="1026"/>
            <a:chExt cx="2551" cy="1338"/>
          </a:xfrm>
        </p:grpSpPr>
        <p:graphicFrame>
          <p:nvGraphicFramePr>
            <p:cNvPr id="46096" name="Object 23"/>
            <p:cNvGraphicFramePr>
              <a:graphicFrameLocks noChangeAspect="1"/>
            </p:cNvGraphicFramePr>
            <p:nvPr/>
          </p:nvGraphicFramePr>
          <p:xfrm>
            <a:off x="385" y="1933"/>
            <a:ext cx="2551" cy="4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18" name="公式" r:id="rId6" imgW="2311400" imgH="393700" progId="Equation.3">
                    <p:embed/>
                  </p:oleObj>
                </mc:Choice>
                <mc:Fallback>
                  <p:oleObj name="公式" r:id="rId6" imgW="2311400" imgH="3937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1933"/>
                          <a:ext cx="2551" cy="431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97" name="Line 24"/>
            <p:cNvSpPr>
              <a:spLocks noChangeShapeType="1"/>
            </p:cNvSpPr>
            <p:nvPr/>
          </p:nvSpPr>
          <p:spPr bwMode="auto">
            <a:xfrm flipV="1">
              <a:off x="1264" y="1139"/>
              <a:ext cx="0" cy="709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8" name="Line 25"/>
            <p:cNvSpPr>
              <a:spLocks noChangeShapeType="1"/>
            </p:cNvSpPr>
            <p:nvPr/>
          </p:nvSpPr>
          <p:spPr bwMode="auto">
            <a:xfrm flipV="1">
              <a:off x="2086" y="1026"/>
              <a:ext cx="567" cy="879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082" name="Group 26"/>
          <p:cNvGrpSpPr>
            <a:grpSpLocks/>
          </p:cNvGrpSpPr>
          <p:nvPr/>
        </p:nvGrpSpPr>
        <p:grpSpPr bwMode="auto">
          <a:xfrm>
            <a:off x="2951163" y="1763713"/>
            <a:ext cx="4560887" cy="3173412"/>
            <a:chOff x="1916" y="1168"/>
            <a:chExt cx="2873" cy="1999"/>
          </a:xfrm>
        </p:grpSpPr>
        <p:graphicFrame>
          <p:nvGraphicFramePr>
            <p:cNvPr id="46094" name="Object 27"/>
            <p:cNvGraphicFramePr>
              <a:graphicFrameLocks noChangeAspect="1"/>
            </p:cNvGraphicFramePr>
            <p:nvPr/>
          </p:nvGraphicFramePr>
          <p:xfrm>
            <a:off x="1916" y="2472"/>
            <a:ext cx="2873" cy="6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19" name="公式" r:id="rId8" imgW="2603500" imgH="635000" progId="Equation.3">
                    <p:embed/>
                  </p:oleObj>
                </mc:Choice>
                <mc:Fallback>
                  <p:oleObj name="公式" r:id="rId8" imgW="2603500" imgH="63500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6" y="2472"/>
                          <a:ext cx="2873" cy="695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95" name="Line 28"/>
            <p:cNvSpPr>
              <a:spLocks noChangeShapeType="1"/>
            </p:cNvSpPr>
            <p:nvPr/>
          </p:nvSpPr>
          <p:spPr bwMode="auto">
            <a:xfrm flipV="1">
              <a:off x="3645" y="1168"/>
              <a:ext cx="0" cy="127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085" name="Group 29"/>
          <p:cNvGrpSpPr>
            <a:grpSpLocks/>
          </p:cNvGrpSpPr>
          <p:nvPr/>
        </p:nvGrpSpPr>
        <p:grpSpPr bwMode="auto">
          <a:xfrm>
            <a:off x="6958013" y="1449388"/>
            <a:ext cx="1800225" cy="2162175"/>
            <a:chOff x="4354" y="969"/>
            <a:chExt cx="1134" cy="1362"/>
          </a:xfrm>
        </p:grpSpPr>
        <p:graphicFrame>
          <p:nvGraphicFramePr>
            <p:cNvPr id="46092" name="Object 30"/>
            <p:cNvGraphicFramePr>
              <a:graphicFrameLocks noChangeAspect="1"/>
            </p:cNvGraphicFramePr>
            <p:nvPr/>
          </p:nvGraphicFramePr>
          <p:xfrm>
            <a:off x="4354" y="1877"/>
            <a:ext cx="1134" cy="4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20" r:id="rId10" imgW="914400" imgH="393700" progId="Equation.3">
                    <p:embed/>
                  </p:oleObj>
                </mc:Choice>
                <mc:Fallback>
                  <p:oleObj r:id="rId10" imgW="914400" imgH="39370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4" y="1877"/>
                          <a:ext cx="1134" cy="45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93" name="Line 31"/>
            <p:cNvSpPr>
              <a:spLocks noChangeShapeType="1"/>
            </p:cNvSpPr>
            <p:nvPr/>
          </p:nvSpPr>
          <p:spPr bwMode="auto">
            <a:xfrm flipH="1" flipV="1">
              <a:off x="4808" y="969"/>
              <a:ext cx="170" cy="851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5088" name="Rectangle 32"/>
          <p:cNvSpPr>
            <a:spLocks noChangeArrowheads="1"/>
          </p:cNvSpPr>
          <p:nvPr/>
        </p:nvSpPr>
        <p:spPr bwMode="auto">
          <a:xfrm>
            <a:off x="6102350" y="5049838"/>
            <a:ext cx="2700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hlink"/>
                </a:solidFill>
                <a:latin typeface="Times New Roman" pitchFamily="18" charset="0"/>
                <a:ea typeface="楷体_GB2312" pitchFamily="49" charset="-122"/>
              </a:rPr>
              <a:t>输出信号平均功率</a:t>
            </a:r>
          </a:p>
        </p:txBody>
      </p:sp>
      <p:graphicFrame>
        <p:nvGraphicFramePr>
          <p:cNvPr id="45089" name="Object 33"/>
          <p:cNvGraphicFramePr>
            <a:graphicFrameLocks noChangeAspect="1"/>
          </p:cNvGraphicFramePr>
          <p:nvPr/>
        </p:nvGraphicFramePr>
        <p:xfrm>
          <a:off x="6372225" y="5543550"/>
          <a:ext cx="233997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1" name="Equation" r:id="rId12" imgW="1409088" imgH="406224" progId="Equation.DSMT4">
                  <p:embed/>
                </p:oleObj>
              </mc:Choice>
              <mc:Fallback>
                <p:oleObj name="Equation" r:id="rId12" imgW="1409088" imgH="406224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3854" b="-3656"/>
                      <a:stretch>
                        <a:fillRect/>
                      </a:stretch>
                    </p:blipFill>
                    <p:spPr bwMode="auto">
                      <a:xfrm>
                        <a:off x="6372225" y="5543550"/>
                        <a:ext cx="2339975" cy="765175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90" name="Object 34"/>
          <p:cNvGraphicFramePr>
            <a:graphicFrameLocks noChangeAspect="1"/>
          </p:cNvGraphicFramePr>
          <p:nvPr/>
        </p:nvGraphicFramePr>
        <p:xfrm>
          <a:off x="341313" y="5138738"/>
          <a:ext cx="5041900" cy="151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2" name="公式" r:id="rId14" imgW="2692400" imgH="812800" progId="Equation.3">
                  <p:embed/>
                </p:oleObj>
              </mc:Choice>
              <mc:Fallback>
                <p:oleObj name="公式" r:id="rId14" imgW="2692400" imgH="8128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313" y="5138738"/>
                        <a:ext cx="5041900" cy="1516062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91" name="Rectangle 35"/>
          <p:cNvSpPr>
            <a:spLocks noChangeArrowheads="1"/>
          </p:cNvSpPr>
          <p:nvPr/>
        </p:nvSpPr>
        <p:spPr bwMode="auto">
          <a:xfrm>
            <a:off x="161925" y="4689475"/>
            <a:ext cx="263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hlink"/>
                </a:solidFill>
                <a:latin typeface="Times New Roman" pitchFamily="18" charset="0"/>
                <a:ea typeface="楷体_GB2312" pitchFamily="49" charset="-122"/>
              </a:rPr>
              <a:t>输入信号平均功率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5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9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51519E3-162C-4134-86E4-EDA829A92A8A}" type="slidenum">
              <a:rPr lang="en-US" altLang="zh-CN" smtClean="0"/>
              <a:pPr eaLnBrk="1" hangingPunct="1"/>
              <a:t>45</a:t>
            </a:fld>
            <a:endParaRPr lang="en-US" altLang="zh-CN"/>
          </a:p>
        </p:txBody>
      </p:sp>
      <p:graphicFrame>
        <p:nvGraphicFramePr>
          <p:cNvPr id="47107" name="Object 13"/>
          <p:cNvGraphicFramePr>
            <a:graphicFrameLocks noChangeAspect="1"/>
          </p:cNvGraphicFramePr>
          <p:nvPr/>
        </p:nvGraphicFramePr>
        <p:xfrm>
          <a:off x="1376363" y="503238"/>
          <a:ext cx="6210300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8" name="图片" r:id="rId3" imgW="3475941" imgH="922033" progId="Word.Picture.8">
                  <p:embed/>
                </p:oleObj>
              </mc:Choice>
              <mc:Fallback>
                <p:oleObj name="图片" r:id="rId3" imgW="3475941" imgH="922033" progId="Word.Picture.8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3" y="503238"/>
                        <a:ext cx="6210300" cy="1793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FFFFF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3678" name="Group 14"/>
          <p:cNvGrpSpPr>
            <a:grpSpLocks/>
          </p:cNvGrpSpPr>
          <p:nvPr/>
        </p:nvGrpSpPr>
        <p:grpSpPr bwMode="auto">
          <a:xfrm>
            <a:off x="611188" y="1538288"/>
            <a:ext cx="4094162" cy="1527175"/>
            <a:chOff x="385" y="969"/>
            <a:chExt cx="2579" cy="962"/>
          </a:xfrm>
        </p:grpSpPr>
        <p:graphicFrame>
          <p:nvGraphicFramePr>
            <p:cNvPr id="47121" name="Object 15"/>
            <p:cNvGraphicFramePr>
              <a:graphicFrameLocks noChangeAspect="1"/>
            </p:cNvGraphicFramePr>
            <p:nvPr/>
          </p:nvGraphicFramePr>
          <p:xfrm>
            <a:off x="385" y="1650"/>
            <a:ext cx="2579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39" name="公式" r:id="rId5" imgW="2095500" imgH="228600" progId="Equation.3">
                    <p:embed/>
                  </p:oleObj>
                </mc:Choice>
                <mc:Fallback>
                  <p:oleObj name="公式" r:id="rId5" imgW="2095500" imgH="2286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1650"/>
                          <a:ext cx="2579" cy="281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22" name="Line 16"/>
            <p:cNvSpPr>
              <a:spLocks noChangeShapeType="1"/>
            </p:cNvSpPr>
            <p:nvPr/>
          </p:nvSpPr>
          <p:spPr bwMode="auto">
            <a:xfrm flipV="1">
              <a:off x="2341" y="969"/>
              <a:ext cx="284" cy="653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3681" name="Group 17"/>
          <p:cNvGrpSpPr>
            <a:grpSpLocks/>
          </p:cNvGrpSpPr>
          <p:nvPr/>
        </p:nvGrpSpPr>
        <p:grpSpPr bwMode="auto">
          <a:xfrm>
            <a:off x="1781175" y="1268413"/>
            <a:ext cx="6238875" cy="3282950"/>
            <a:chOff x="1122" y="799"/>
            <a:chExt cx="3930" cy="2068"/>
          </a:xfrm>
        </p:grpSpPr>
        <p:grpSp>
          <p:nvGrpSpPr>
            <p:cNvPr id="47117" name="Group 18"/>
            <p:cNvGrpSpPr>
              <a:grpSpLocks/>
            </p:cNvGrpSpPr>
            <p:nvPr/>
          </p:nvGrpSpPr>
          <p:grpSpPr bwMode="auto">
            <a:xfrm>
              <a:off x="1122" y="2103"/>
              <a:ext cx="3930" cy="764"/>
              <a:chOff x="1151" y="1593"/>
              <a:chExt cx="3930" cy="764"/>
            </a:xfrm>
          </p:grpSpPr>
          <p:graphicFrame>
            <p:nvGraphicFramePr>
              <p:cNvPr id="47119" name="Object 19"/>
              <p:cNvGraphicFramePr>
                <a:graphicFrameLocks noChangeAspect="1"/>
              </p:cNvGraphicFramePr>
              <p:nvPr/>
            </p:nvGraphicFramePr>
            <p:xfrm>
              <a:off x="1151" y="1593"/>
              <a:ext cx="3458" cy="2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40" name="公式" r:id="rId7" imgW="3073400" imgH="228600" progId="Equation.3">
                      <p:embed/>
                    </p:oleObj>
                  </mc:Choice>
                  <mc:Fallback>
                    <p:oleObj name="公式" r:id="rId7" imgW="3073400" imgH="228600" progId="Equation.3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51" y="1593"/>
                            <a:ext cx="3458" cy="25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120" name="Object 20"/>
              <p:cNvGraphicFramePr>
                <a:graphicFrameLocks noChangeAspect="1"/>
              </p:cNvGraphicFramePr>
              <p:nvPr/>
            </p:nvGraphicFramePr>
            <p:xfrm>
              <a:off x="2030" y="1905"/>
              <a:ext cx="3051" cy="4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41" name="公式" r:id="rId9" imgW="2628900" imgH="393700" progId="Equation.3">
                      <p:embed/>
                    </p:oleObj>
                  </mc:Choice>
                  <mc:Fallback>
                    <p:oleObj name="公式" r:id="rId9" imgW="2628900" imgH="393700" progId="Equation.3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30" y="1905"/>
                            <a:ext cx="3051" cy="452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7118" name="Line 21"/>
            <p:cNvSpPr>
              <a:spLocks noChangeShapeType="1"/>
            </p:cNvSpPr>
            <p:nvPr/>
          </p:nvSpPr>
          <p:spPr bwMode="auto">
            <a:xfrm flipV="1">
              <a:off x="3504" y="799"/>
              <a:ext cx="0" cy="1219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3686" name="Group 22"/>
          <p:cNvGrpSpPr>
            <a:grpSpLocks/>
          </p:cNvGrpSpPr>
          <p:nvPr/>
        </p:nvGrpSpPr>
        <p:grpSpPr bwMode="auto">
          <a:xfrm>
            <a:off x="7046913" y="1403350"/>
            <a:ext cx="1528762" cy="1530350"/>
            <a:chOff x="4439" y="884"/>
            <a:chExt cx="963" cy="964"/>
          </a:xfrm>
        </p:grpSpPr>
        <p:graphicFrame>
          <p:nvGraphicFramePr>
            <p:cNvPr id="47115" name="Object 23"/>
            <p:cNvGraphicFramePr>
              <a:graphicFrameLocks noChangeAspect="1"/>
            </p:cNvGraphicFramePr>
            <p:nvPr/>
          </p:nvGraphicFramePr>
          <p:xfrm>
            <a:off x="4439" y="1423"/>
            <a:ext cx="963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42" r:id="rId11" imgW="888614" imgH="393529" progId="Equation.3">
                    <p:embed/>
                  </p:oleObj>
                </mc:Choice>
                <mc:Fallback>
                  <p:oleObj r:id="rId11" imgW="888614" imgH="393529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9" y="1423"/>
                          <a:ext cx="963" cy="425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16" name="Line 24"/>
            <p:cNvSpPr>
              <a:spLocks noChangeShapeType="1"/>
            </p:cNvSpPr>
            <p:nvPr/>
          </p:nvSpPr>
          <p:spPr bwMode="auto">
            <a:xfrm flipH="1" flipV="1">
              <a:off x="4666" y="884"/>
              <a:ext cx="284" cy="454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3689" name="Rectangle 25"/>
          <p:cNvSpPr>
            <a:spLocks noChangeArrowheads="1"/>
          </p:cNvSpPr>
          <p:nvPr/>
        </p:nvSpPr>
        <p:spPr bwMode="auto">
          <a:xfrm>
            <a:off x="611188" y="4778375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hlink"/>
                </a:solidFill>
                <a:latin typeface="Times New Roman" pitchFamily="18" charset="0"/>
                <a:ea typeface="华文细黑" pitchFamily="2" charset="-122"/>
              </a:rPr>
              <a:t>输出噪声功率</a:t>
            </a:r>
            <a:r>
              <a:rPr lang="zh-CN" altLang="en-US" sz="2400" b="1">
                <a:latin typeface="Times New Roman" pitchFamily="18" charset="0"/>
                <a:ea typeface="华文细黑" pitchFamily="2" charset="-122"/>
              </a:rPr>
              <a:t>为</a:t>
            </a:r>
          </a:p>
        </p:txBody>
      </p:sp>
      <p:graphicFrame>
        <p:nvGraphicFramePr>
          <p:cNvPr id="47112" name="Object 27"/>
          <p:cNvGraphicFramePr>
            <a:graphicFrameLocks noChangeAspect="1"/>
          </p:cNvGraphicFramePr>
          <p:nvPr/>
        </p:nvGraphicFramePr>
        <p:xfrm>
          <a:off x="3086100" y="4733925"/>
          <a:ext cx="2611438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3" name="Equation" r:id="rId13" imgW="1294838" imgH="406224" progId="Equation.DSMT4">
                  <p:embed/>
                </p:oleObj>
              </mc:Choice>
              <mc:Fallback>
                <p:oleObj name="Equation" r:id="rId13" imgW="1294838" imgH="406224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100" y="4733925"/>
                        <a:ext cx="2611438" cy="811213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3" name="Object 28"/>
          <p:cNvGraphicFramePr>
            <a:graphicFrameLocks noChangeAspect="1"/>
          </p:cNvGraphicFramePr>
          <p:nvPr/>
        </p:nvGraphicFramePr>
        <p:xfrm>
          <a:off x="5697538" y="4733925"/>
          <a:ext cx="1979612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4" name="Equation" r:id="rId15" imgW="1790700" imgH="406400" progId="Equation.DSMT4">
                  <p:embed/>
                </p:oleObj>
              </mc:Choice>
              <mc:Fallback>
                <p:oleObj name="Equation" r:id="rId15" imgW="1790700" imgH="4064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5430" b="6146"/>
                      <a:stretch>
                        <a:fillRect/>
                      </a:stretch>
                    </p:blipFill>
                    <p:spPr bwMode="auto">
                      <a:xfrm>
                        <a:off x="5697538" y="4733925"/>
                        <a:ext cx="1979612" cy="766763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93" name="Rectangle 29"/>
          <p:cNvSpPr>
            <a:spLocks noChangeArrowheads="1"/>
          </p:cNvSpPr>
          <p:nvPr/>
        </p:nvSpPr>
        <p:spPr bwMode="auto">
          <a:xfrm>
            <a:off x="746125" y="5543550"/>
            <a:ext cx="78311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华文细黑" pitchFamily="2" charset="-122"/>
                <a:ea typeface="华文细黑" pitchFamily="2" charset="-122"/>
              </a:rPr>
              <a:t>公式与</a:t>
            </a:r>
            <a:r>
              <a:rPr lang="en-US" altLang="zh-CN" sz="2400">
                <a:latin typeface="华文细黑" pitchFamily="2" charset="-122"/>
                <a:ea typeface="华文细黑" pitchFamily="2" charset="-122"/>
              </a:rPr>
              <a:t>DSB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</a:rPr>
              <a:t>完全相同。</a:t>
            </a:r>
          </a:p>
          <a:p>
            <a:pPr eaLnBrk="1" hangingPunct="1"/>
            <a:r>
              <a:rPr lang="zh-CN" altLang="en-US" sz="2400">
                <a:latin typeface="华文细黑" pitchFamily="2" charset="-122"/>
                <a:ea typeface="华文细黑" pitchFamily="2" charset="-122"/>
              </a:rPr>
              <a:t>但</a:t>
            </a:r>
            <a:r>
              <a:rPr lang="en-US" altLang="zh-CN" sz="2400" b="1" i="1">
                <a:solidFill>
                  <a:schemeClr val="hlink"/>
                </a:solidFill>
                <a:latin typeface="Times New Roman" pitchFamily="18" charset="0"/>
                <a:ea typeface="华文细黑" pitchFamily="2" charset="-122"/>
              </a:rPr>
              <a:t>B</a:t>
            </a:r>
            <a:r>
              <a:rPr lang="en-US" altLang="zh-CN" sz="2400" b="1">
                <a:solidFill>
                  <a:schemeClr val="hlink"/>
                </a:solidFill>
                <a:latin typeface="Times New Roman" pitchFamily="18" charset="0"/>
                <a:ea typeface="华文细黑" pitchFamily="2" charset="-122"/>
              </a:rPr>
              <a:t> = </a:t>
            </a:r>
            <a:r>
              <a:rPr lang="en-US" altLang="zh-CN" sz="2400" b="1" i="1">
                <a:solidFill>
                  <a:schemeClr val="hlink"/>
                </a:solidFill>
                <a:latin typeface="Times New Roman" pitchFamily="18" charset="0"/>
                <a:ea typeface="华文细黑" pitchFamily="2" charset="-122"/>
              </a:rPr>
              <a:t>f</a:t>
            </a:r>
            <a:r>
              <a:rPr lang="en-US" altLang="zh-CN" sz="2400" b="1" baseline="-25000">
                <a:solidFill>
                  <a:schemeClr val="hlink"/>
                </a:solidFill>
                <a:latin typeface="Times New Roman" pitchFamily="18" charset="0"/>
                <a:ea typeface="华文细黑" pitchFamily="2" charset="-122"/>
              </a:rPr>
              <a:t>H</a:t>
            </a:r>
            <a:r>
              <a:rPr lang="en-US" altLang="zh-CN" sz="2400">
                <a:latin typeface="华文细黑" pitchFamily="2" charset="-122"/>
                <a:ea typeface="华文细黑" pitchFamily="2" charset="-122"/>
              </a:rPr>
              <a:t> 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</a:rPr>
              <a:t>为</a:t>
            </a:r>
            <a:r>
              <a:rPr lang="en-US" altLang="zh-CN" sz="2400">
                <a:latin typeface="华文细黑" pitchFamily="2" charset="-122"/>
                <a:ea typeface="华文细黑" pitchFamily="2" charset="-122"/>
              </a:rPr>
              <a:t>SSB 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</a:rPr>
              <a:t>信号的带通滤波器的带宽。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3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3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3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3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3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3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8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5B574B35-B263-4711-A5A1-D393119DA999}" type="slidenum">
              <a:rPr lang="en-US" altLang="zh-CN" smtClean="0"/>
              <a:pPr eaLnBrk="1" hangingPunct="1"/>
              <a:t>46</a:t>
            </a:fld>
            <a:endParaRPr lang="en-US" altLang="zh-CN"/>
          </a:p>
        </p:txBody>
      </p:sp>
      <p:sp>
        <p:nvSpPr>
          <p:cNvPr id="48131" name="Rectangle 4"/>
          <p:cNvSpPr>
            <a:spLocks noChangeArrowheads="1"/>
          </p:cNvSpPr>
          <p:nvPr/>
        </p:nvSpPr>
        <p:spPr bwMode="auto">
          <a:xfrm>
            <a:off x="701675" y="1223963"/>
            <a:ext cx="8267700" cy="328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</a:pPr>
            <a:r>
              <a:rPr lang="zh-CN" altLang="en-US" sz="2400">
                <a:latin typeface="Arial" charset="0"/>
                <a:ea typeface="华文细黑" pitchFamily="2" charset="-122"/>
              </a:rPr>
              <a:t>单边带解调器的</a:t>
            </a:r>
            <a:r>
              <a:rPr lang="zh-CN" altLang="en-US" sz="2400">
                <a:solidFill>
                  <a:schemeClr val="hlink"/>
                </a:solidFill>
                <a:latin typeface="Arial" charset="0"/>
                <a:ea typeface="华文细黑" pitchFamily="2" charset="-122"/>
              </a:rPr>
              <a:t>输入信噪比</a:t>
            </a:r>
            <a:endParaRPr lang="zh-CN" altLang="en-US" sz="2400">
              <a:latin typeface="Arial" charset="0"/>
              <a:ea typeface="华文细黑" pitchFamily="2" charset="-122"/>
            </a:endParaRPr>
          </a:p>
          <a:p>
            <a:pPr lvl="1"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lang="zh-CN" altLang="en-US" sz="2400" b="1">
              <a:latin typeface="Arial" charset="0"/>
              <a:ea typeface="华文细黑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</a:pPr>
            <a:r>
              <a:rPr lang="zh-CN" altLang="en-US" sz="2400">
                <a:latin typeface="Arial" charset="0"/>
                <a:ea typeface="华文细黑" pitchFamily="2" charset="-122"/>
              </a:rPr>
              <a:t>单边带解调器的</a:t>
            </a:r>
            <a:r>
              <a:rPr lang="zh-CN" altLang="en-US" sz="2400">
                <a:solidFill>
                  <a:schemeClr val="hlink"/>
                </a:solidFill>
                <a:latin typeface="Arial" charset="0"/>
                <a:ea typeface="华文细黑" pitchFamily="2" charset="-122"/>
              </a:rPr>
              <a:t>输出信噪比</a:t>
            </a:r>
            <a:endParaRPr lang="zh-CN" altLang="en-US" sz="2400">
              <a:latin typeface="Arial" charset="0"/>
              <a:ea typeface="华文细黑" pitchFamily="2" charset="-122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lang="zh-CN" altLang="en-US" sz="2400" b="1">
              <a:latin typeface="Arial" charset="0"/>
              <a:ea typeface="华文细黑" pitchFamily="2" charset="-122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lang="zh-CN" altLang="en-US" sz="2400" b="1">
              <a:latin typeface="Arial" charset="0"/>
              <a:ea typeface="华文细黑" pitchFamily="2" charset="-122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lang="zh-CN" altLang="en-US" sz="2400" b="1">
              <a:latin typeface="Arial" charset="0"/>
              <a:ea typeface="华文细黑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</a:pPr>
            <a:r>
              <a:rPr lang="zh-CN" altLang="en-US" sz="2400" b="1">
                <a:solidFill>
                  <a:schemeClr val="hlink"/>
                </a:solidFill>
                <a:latin typeface="Arial" charset="0"/>
                <a:ea typeface="华文细黑" pitchFamily="2" charset="-122"/>
              </a:rPr>
              <a:t>调制制度增益</a:t>
            </a:r>
            <a:endParaRPr lang="zh-CN" altLang="en-US" sz="2800" b="1">
              <a:latin typeface="Arial" charset="0"/>
              <a:ea typeface="华文细黑" pitchFamily="2" charset="-122"/>
            </a:endParaRPr>
          </a:p>
        </p:txBody>
      </p:sp>
      <p:graphicFrame>
        <p:nvGraphicFramePr>
          <p:cNvPr id="48132" name="Object 5"/>
          <p:cNvGraphicFramePr>
            <a:graphicFrameLocks noChangeAspect="1"/>
          </p:cNvGraphicFramePr>
          <p:nvPr/>
        </p:nvGraphicFramePr>
        <p:xfrm>
          <a:off x="5021263" y="1042988"/>
          <a:ext cx="2517775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5" name="公式" r:id="rId3" imgW="1447800" imgH="609600" progId="Equation.3">
                  <p:embed/>
                </p:oleObj>
              </mc:Choice>
              <mc:Fallback>
                <p:oleObj name="公式" r:id="rId3" imgW="1447800" imgH="609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1263" y="1042988"/>
                        <a:ext cx="2517775" cy="1063625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3" name="Object 6"/>
          <p:cNvGraphicFramePr>
            <a:graphicFrameLocks noChangeAspect="1"/>
          </p:cNvGraphicFramePr>
          <p:nvPr/>
        </p:nvGraphicFramePr>
        <p:xfrm>
          <a:off x="5021263" y="2349500"/>
          <a:ext cx="2565400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6" name="Equation" r:id="rId5" imgW="1447172" imgH="761669" progId="Equation.DSMT4">
                  <p:embed/>
                </p:oleObj>
              </mc:Choice>
              <mc:Fallback>
                <p:oleObj name="Equation" r:id="rId5" imgW="1447172" imgH="761669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1263" y="2349500"/>
                        <a:ext cx="2565400" cy="1350963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4" name="Object 7"/>
          <p:cNvGraphicFramePr>
            <a:graphicFrameLocks noChangeAspect="1"/>
          </p:cNvGraphicFramePr>
          <p:nvPr/>
        </p:nvGraphicFramePr>
        <p:xfrm>
          <a:off x="3222625" y="3789363"/>
          <a:ext cx="1935163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7" name="Equation" r:id="rId7" imgW="1104900" imgH="431800" progId="Equation.DSMT4">
                  <p:embed/>
                </p:oleObj>
              </mc:Choice>
              <mc:Fallback>
                <p:oleObj name="Equation" r:id="rId7" imgW="1104900" imgH="431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25" y="3789363"/>
                        <a:ext cx="1935163" cy="750887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6" name="Rectangle 8"/>
          <p:cNvSpPr>
            <a:spLocks noChangeArrowheads="1"/>
          </p:cNvSpPr>
          <p:nvPr/>
        </p:nvSpPr>
        <p:spPr bwMode="auto">
          <a:xfrm>
            <a:off x="927100" y="323850"/>
            <a:ext cx="109855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hlink"/>
                </a:solidFill>
                <a:ea typeface="华文细黑" pitchFamily="2" charset="-122"/>
              </a:rPr>
              <a:t>信噪比</a:t>
            </a:r>
          </a:p>
        </p:txBody>
      </p:sp>
      <p:sp>
        <p:nvSpPr>
          <p:cNvPr id="25" name="矩形 24"/>
          <p:cNvSpPr/>
          <p:nvPr/>
        </p:nvSpPr>
        <p:spPr>
          <a:xfrm>
            <a:off x="1422400" y="4824413"/>
            <a:ext cx="6661150" cy="129698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>
                <a:latin typeface="华文细黑" pitchFamily="2" charset="-122"/>
                <a:ea typeface="华文细黑" pitchFamily="2" charset="-122"/>
              </a:rPr>
              <a:t>   在</a:t>
            </a:r>
            <a:r>
              <a:rPr lang="en-US" altLang="zh-CN" sz="2400">
                <a:latin typeface="华文细黑" pitchFamily="2" charset="-122"/>
                <a:ea typeface="华文细黑" pitchFamily="2" charset="-122"/>
              </a:rPr>
              <a:t>SSB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</a:rPr>
              <a:t>系统中，信号和噪声有相同表示形式，所以相干解调过程中，信号和噪声中的正交分量均被抑制掉，故信噪比没有改善。</a:t>
            </a:r>
            <a:endParaRPr lang="zh-CN" altLang="en-US" sz="2400">
              <a:effectLst>
                <a:outerShdw blurRad="38100" dist="38100" dir="2700000" algn="tl">
                  <a:srgbClr val="FFFFFF"/>
                </a:outerShdw>
              </a:effectLst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66738" y="4508500"/>
            <a:ext cx="1206500" cy="57467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r>
              <a:rPr lang="zh-CN" altLang="en-US" sz="2400" b="1" kern="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原因</a:t>
            </a:r>
            <a:endParaRPr lang="zh-CN" altLang="en-US" sz="24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BEDF135-EEF6-4D56-B3CC-DCA9A5AAC869}" type="slidenum">
              <a:rPr lang="en-US" altLang="zh-CN" smtClean="0"/>
              <a:pPr eaLnBrk="1" hangingPunct="1"/>
              <a:t>47</a:t>
            </a:fld>
            <a:endParaRPr lang="en-US" altLang="zh-CN"/>
          </a:p>
        </p:txBody>
      </p:sp>
      <p:sp>
        <p:nvSpPr>
          <p:cNvPr id="33" name="圆角矩形 32"/>
          <p:cNvSpPr/>
          <p:nvPr/>
        </p:nvSpPr>
        <p:spPr>
          <a:xfrm>
            <a:off x="971550" y="4629150"/>
            <a:ext cx="7378700" cy="1555750"/>
          </a:xfrm>
          <a:prstGeom prst="round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rgbClr val="B2B2B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9156" name="Picture 9" descr="_A~_C_F`%IP6P74Q9KE%$%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3606800"/>
            <a:ext cx="4445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21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49158" name="Object 12"/>
          <p:cNvGraphicFramePr>
            <a:graphicFrameLocks noChangeAspect="1"/>
          </p:cNvGraphicFramePr>
          <p:nvPr/>
        </p:nvGraphicFramePr>
        <p:xfrm>
          <a:off x="2127250" y="1562100"/>
          <a:ext cx="12890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8" name="Equation" r:id="rId4" imgW="520700" imgH="228600" progId="Equation.DSMT4">
                  <p:embed/>
                </p:oleObj>
              </mc:Choice>
              <mc:Fallback>
                <p:oleObj name="Equation" r:id="rId4" imgW="520700" imgH="228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7250" y="1562100"/>
                        <a:ext cx="1289050" cy="56515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000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9" name="Object 6"/>
          <p:cNvGraphicFramePr>
            <a:graphicFrameLocks noChangeAspect="1"/>
          </p:cNvGraphicFramePr>
          <p:nvPr/>
        </p:nvGraphicFramePr>
        <p:xfrm>
          <a:off x="4179888" y="1295400"/>
          <a:ext cx="1782762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9" name="Equation" r:id="rId6" imgW="787400" imgH="431800" progId="Equation.DSMT4">
                  <p:embed/>
                </p:oleObj>
              </mc:Choice>
              <mc:Fallback>
                <p:oleObj name="Equation" r:id="rId6" imgW="787400" imgH="431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9888" y="1295400"/>
                        <a:ext cx="1782762" cy="9779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000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0" name="Object 7"/>
          <p:cNvGraphicFramePr>
            <a:graphicFrameLocks noChangeAspect="1"/>
          </p:cNvGraphicFramePr>
          <p:nvPr/>
        </p:nvGraphicFramePr>
        <p:xfrm>
          <a:off x="2125663" y="2770188"/>
          <a:ext cx="12954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0" name="Equation" r:id="rId8" imgW="571252" imgH="228501" progId="Equation.DSMT4">
                  <p:embed/>
                </p:oleObj>
              </mc:Choice>
              <mc:Fallback>
                <p:oleObj name="Equation" r:id="rId8" imgW="571252" imgH="228501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663" y="2770188"/>
                        <a:ext cx="1295400" cy="5175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000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1" name="Object 8"/>
          <p:cNvGraphicFramePr>
            <a:graphicFrameLocks noChangeAspect="1"/>
          </p:cNvGraphicFramePr>
          <p:nvPr/>
        </p:nvGraphicFramePr>
        <p:xfrm>
          <a:off x="4171950" y="2540000"/>
          <a:ext cx="20129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1" name="Equation" r:id="rId10" imgW="888614" imgH="431613" progId="Equation.DSMT4">
                  <p:embed/>
                </p:oleObj>
              </mc:Choice>
              <mc:Fallback>
                <p:oleObj name="Equation" r:id="rId10" imgW="888614" imgH="431613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1950" y="2540000"/>
                        <a:ext cx="2012950" cy="9779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000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5" name="Object 4"/>
          <p:cNvGraphicFramePr>
            <a:graphicFrameLocks noChangeAspect="1"/>
          </p:cNvGraphicFramePr>
          <p:nvPr/>
        </p:nvGraphicFramePr>
        <p:xfrm>
          <a:off x="5337175" y="4643438"/>
          <a:ext cx="2854325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2" name="Equation" r:id="rId12" imgW="1294838" imgH="495085" progId="Equation.DSMT4">
                  <p:embed/>
                </p:oleObj>
              </mc:Choice>
              <mc:Fallback>
                <p:oleObj name="Equation" r:id="rId12" imgW="1294838" imgH="495085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7175" y="4643438"/>
                        <a:ext cx="2854325" cy="109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060450" y="3838575"/>
            <a:ext cx="7426325" cy="51911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>
                <a:latin typeface="Arial" charset="0"/>
                <a:ea typeface="华文细黑" pitchFamily="2" charset="-122"/>
                <a:cs typeface="Arial" charset="0"/>
              </a:rPr>
              <a:t> </a:t>
            </a:r>
            <a:r>
              <a:rPr lang="zh-CN" altLang="en-US" sz="2400">
                <a:latin typeface="Arial" charset="0"/>
                <a:ea typeface="华文细黑" pitchFamily="2" charset="-122"/>
                <a:cs typeface="Arial" charset="0"/>
              </a:rPr>
              <a:t>能否说：</a:t>
            </a:r>
            <a:r>
              <a:rPr lang="en-US" altLang="zh-CN" sz="2400" b="1">
                <a:solidFill>
                  <a:srgbClr val="003399"/>
                </a:solidFill>
                <a:latin typeface="Arial" charset="0"/>
                <a:ea typeface="华文细黑" pitchFamily="2" charset="-122"/>
                <a:cs typeface="Arial" charset="0"/>
              </a:rPr>
              <a:t>DSB</a:t>
            </a:r>
            <a:r>
              <a:rPr lang="zh-CN" altLang="en-US" sz="2400">
                <a:latin typeface="Arial" charset="0"/>
                <a:ea typeface="华文细黑" pitchFamily="2" charset="-122"/>
                <a:cs typeface="Arial" charset="0"/>
              </a:rPr>
              <a:t>系统的抗噪声性能 </a:t>
            </a:r>
            <a:r>
              <a:rPr lang="zh-CN" altLang="en-US" sz="2800">
                <a:latin typeface="Arial" charset="0"/>
                <a:ea typeface="华文细黑" pitchFamily="2" charset="-122"/>
                <a:cs typeface="Arial" charset="0"/>
              </a:rPr>
              <a:t>优于</a:t>
            </a:r>
            <a:r>
              <a:rPr lang="zh-CN" altLang="en-US" sz="2400">
                <a:latin typeface="Arial" charset="0"/>
                <a:ea typeface="华文细黑" pitchFamily="2" charset="-122"/>
                <a:cs typeface="Arial" charset="0"/>
              </a:rPr>
              <a:t> </a:t>
            </a:r>
            <a:r>
              <a:rPr lang="en-US" altLang="zh-CN" sz="2400" b="1">
                <a:solidFill>
                  <a:srgbClr val="7030A0"/>
                </a:solidFill>
                <a:latin typeface="Arial" charset="0"/>
                <a:ea typeface="华文细黑" pitchFamily="2" charset="-122"/>
                <a:cs typeface="Arial" charset="0"/>
              </a:rPr>
              <a:t>SSB</a:t>
            </a:r>
            <a:r>
              <a:rPr lang="en-US" altLang="zh-CN" sz="2400">
                <a:solidFill>
                  <a:srgbClr val="7030A0"/>
                </a:solidFill>
                <a:latin typeface="Arial" charset="0"/>
                <a:ea typeface="华文细黑" pitchFamily="2" charset="-122"/>
                <a:cs typeface="Arial" charset="0"/>
              </a:rPr>
              <a:t> </a:t>
            </a:r>
            <a:r>
              <a:rPr lang="zh-CN" altLang="en-US" sz="2400">
                <a:latin typeface="Arial" charset="0"/>
                <a:ea typeface="华文细黑" pitchFamily="2" charset="-122"/>
                <a:cs typeface="Arial" charset="0"/>
              </a:rPr>
              <a:t>系统呢？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927100" y="4762500"/>
            <a:ext cx="4445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Arial" charset="0"/>
                <a:ea typeface="华文中宋" pitchFamily="2" charset="-122"/>
                <a:cs typeface="Arial" charset="0"/>
              </a:rPr>
              <a:t> </a:t>
            </a:r>
            <a:r>
              <a:rPr lang="zh-CN" altLang="en-US" sz="2800" b="1">
                <a:latin typeface="Cambria Math" pitchFamily="18" charset="0"/>
                <a:ea typeface="华文中宋" pitchFamily="2" charset="-122"/>
                <a:cs typeface="Arial" charset="0"/>
                <a:sym typeface="Bookshelf Symbol 7" pitchFamily="2" charset="2"/>
              </a:rPr>
              <a:t> 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在相同的</a:t>
            </a:r>
            <a:r>
              <a:rPr lang="en-US" altLang="zh-CN" sz="2400" b="1" i="1">
                <a:solidFill>
                  <a:srgbClr val="0000CC"/>
                </a:solidFill>
                <a:latin typeface="Arial" charset="0"/>
                <a:ea typeface="华文中宋" pitchFamily="2" charset="-122"/>
                <a:cs typeface="Arial" charset="0"/>
              </a:rPr>
              <a:t>S</a:t>
            </a:r>
            <a:r>
              <a:rPr lang="en-US" altLang="zh-CN" sz="2400" b="1" baseline="-25000">
                <a:solidFill>
                  <a:srgbClr val="0000CC"/>
                </a:solidFill>
                <a:latin typeface="Arial" charset="0"/>
                <a:ea typeface="华文中宋" pitchFamily="2" charset="-122"/>
                <a:cs typeface="Arial" charset="0"/>
              </a:rPr>
              <a:t>i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，</a:t>
            </a:r>
            <a:r>
              <a:rPr lang="en-US" altLang="zh-CN" sz="2400" b="1" i="1">
                <a:solidFill>
                  <a:srgbClr val="0000CC"/>
                </a:solidFill>
                <a:latin typeface="Arial" charset="0"/>
                <a:ea typeface="华文中宋" pitchFamily="2" charset="-122"/>
                <a:cs typeface="Arial" charset="0"/>
              </a:rPr>
              <a:t>n</a:t>
            </a:r>
            <a:r>
              <a:rPr lang="en-US" altLang="zh-CN" sz="2400" b="1" baseline="-25000">
                <a:solidFill>
                  <a:srgbClr val="0000CC"/>
                </a:solidFill>
                <a:latin typeface="Arial" charset="0"/>
                <a:ea typeface="华文中宋" pitchFamily="2" charset="-122"/>
                <a:cs typeface="Arial" charset="0"/>
              </a:rPr>
              <a:t>0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，</a:t>
            </a:r>
            <a:r>
              <a:rPr lang="en-US" altLang="zh-CN" sz="2400" b="1" i="1">
                <a:solidFill>
                  <a:srgbClr val="0000CC"/>
                </a:solidFill>
                <a:latin typeface="Arial" charset="0"/>
                <a:ea typeface="华文中宋" pitchFamily="2" charset="-122"/>
                <a:cs typeface="Arial" charset="0"/>
              </a:rPr>
              <a:t> f</a:t>
            </a:r>
            <a:r>
              <a:rPr lang="en-US" altLang="zh-CN" sz="2400" b="1" baseline="-25000">
                <a:solidFill>
                  <a:srgbClr val="0000CC"/>
                </a:solidFill>
                <a:latin typeface="Arial" charset="0"/>
                <a:ea typeface="华文中宋" pitchFamily="2" charset="-122"/>
                <a:cs typeface="Arial" charset="0"/>
              </a:rPr>
              <a:t>H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条件下</a:t>
            </a:r>
            <a:r>
              <a:rPr lang="zh-CN" altLang="en-US" sz="2400" b="1">
                <a:latin typeface="Arial" charset="0"/>
                <a:ea typeface="华文中宋" pitchFamily="2" charset="-122"/>
                <a:cs typeface="Arial" charset="0"/>
              </a:rPr>
              <a:t>：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 </a:t>
            </a:r>
          </a:p>
        </p:txBody>
      </p:sp>
      <p:sp>
        <p:nvSpPr>
          <p:cNvPr id="49165" name="矩形 25"/>
          <p:cNvSpPr>
            <a:spLocks noChangeArrowheads="1"/>
          </p:cNvSpPr>
          <p:nvPr/>
        </p:nvSpPr>
        <p:spPr bwMode="auto">
          <a:xfrm>
            <a:off x="6794500" y="2922588"/>
            <a:ext cx="1066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0000CC"/>
                </a:solidFill>
                <a:latin typeface="Arial" charset="0"/>
                <a:cs typeface="Arial" charset="0"/>
              </a:rPr>
              <a:t>B</a:t>
            </a:r>
            <a:r>
              <a:rPr lang="en-US" altLang="zh-CN" sz="2400" b="1" i="1">
                <a:solidFill>
                  <a:srgbClr val="0000CC"/>
                </a:solidFill>
                <a:latin typeface="Arial" charset="0"/>
                <a:cs typeface="Arial" charset="0"/>
              </a:rPr>
              <a:t>=</a:t>
            </a:r>
            <a:r>
              <a:rPr lang="en-US" altLang="zh-CN" sz="2400" b="1">
                <a:solidFill>
                  <a:srgbClr val="0000CC"/>
                </a:solidFill>
                <a:latin typeface="Arial" charset="0"/>
                <a:cs typeface="Arial" charset="0"/>
              </a:rPr>
              <a:t>2</a:t>
            </a:r>
            <a:r>
              <a:rPr lang="en-US" altLang="zh-CN" sz="2400" b="1" i="1">
                <a:solidFill>
                  <a:srgbClr val="0000CC"/>
                </a:solidFill>
                <a:latin typeface="Arial" charset="0"/>
                <a:cs typeface="Arial" charset="0"/>
              </a:rPr>
              <a:t>f</a:t>
            </a:r>
            <a:r>
              <a:rPr lang="en-US" altLang="zh-CN" sz="2400" b="1" baseline="-25000">
                <a:solidFill>
                  <a:srgbClr val="0000CC"/>
                </a:solidFill>
                <a:latin typeface="Arial" charset="0"/>
                <a:cs typeface="Arial" charset="0"/>
              </a:rPr>
              <a:t>H</a:t>
            </a:r>
            <a:r>
              <a:rPr lang="en-US" altLang="zh-CN" sz="2400" b="1" baseline="-2500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endParaRPr lang="zh-CN" altLang="en-US" sz="2400"/>
          </a:p>
        </p:txBody>
      </p:sp>
      <p:sp>
        <p:nvSpPr>
          <p:cNvPr id="49166" name="矩形 26"/>
          <p:cNvSpPr>
            <a:spLocks noChangeArrowheads="1"/>
          </p:cNvSpPr>
          <p:nvPr/>
        </p:nvSpPr>
        <p:spPr bwMode="auto">
          <a:xfrm>
            <a:off x="6824663" y="1695450"/>
            <a:ext cx="876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rgbClr val="7030A0"/>
                </a:solidFill>
                <a:latin typeface="Arial" charset="0"/>
                <a:cs typeface="Arial" charset="0"/>
              </a:rPr>
              <a:t>B</a:t>
            </a:r>
            <a:r>
              <a:rPr lang="en-US" altLang="zh-CN" sz="2400" b="1" i="1">
                <a:solidFill>
                  <a:srgbClr val="7030A0"/>
                </a:solidFill>
                <a:latin typeface="Arial" charset="0"/>
                <a:cs typeface="Arial" charset="0"/>
              </a:rPr>
              <a:t>=f</a:t>
            </a:r>
            <a:r>
              <a:rPr lang="en-US" altLang="zh-CN" sz="2400" b="1" baseline="-25000">
                <a:solidFill>
                  <a:srgbClr val="7030A0"/>
                </a:solidFill>
                <a:latin typeface="Arial" charset="0"/>
                <a:cs typeface="Arial" charset="0"/>
              </a:rPr>
              <a:t>H</a:t>
            </a:r>
            <a:r>
              <a:rPr lang="en-US" altLang="zh-CN" sz="2400" b="1" baseline="-2500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endParaRPr lang="zh-CN" altLang="en-US" sz="2400"/>
          </a:p>
        </p:txBody>
      </p:sp>
      <p:sp>
        <p:nvSpPr>
          <p:cNvPr id="29" name="椭圆形标注 28"/>
          <p:cNvSpPr/>
          <p:nvPr/>
        </p:nvSpPr>
        <p:spPr>
          <a:xfrm>
            <a:off x="6705600" y="1695450"/>
            <a:ext cx="1066800" cy="577850"/>
          </a:xfrm>
          <a:prstGeom prst="wedgeEllipseCallout">
            <a:avLst>
              <a:gd name="adj1" fmla="val -72290"/>
              <a:gd name="adj2" fmla="val 14010"/>
            </a:avLst>
          </a:prstGeom>
          <a:noFill/>
          <a:ln w="12700">
            <a:solidFill>
              <a:srgbClr val="7030A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椭圆形标注 30"/>
          <p:cNvSpPr/>
          <p:nvPr/>
        </p:nvSpPr>
        <p:spPr>
          <a:xfrm>
            <a:off x="6750050" y="2851150"/>
            <a:ext cx="1035050" cy="577850"/>
          </a:xfrm>
          <a:prstGeom prst="wedgeEllipseCallout">
            <a:avLst>
              <a:gd name="adj1" fmla="val -72067"/>
              <a:gd name="adj2" fmla="val 11054"/>
            </a:avLst>
          </a:prstGeom>
          <a:noFill/>
          <a:ln w="12700">
            <a:solidFill>
              <a:srgbClr val="003399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49169" name="Object 15"/>
          <p:cNvGraphicFramePr>
            <a:graphicFrameLocks noChangeAspect="1"/>
          </p:cNvGraphicFramePr>
          <p:nvPr/>
        </p:nvGraphicFramePr>
        <p:xfrm>
          <a:off x="7105650" y="806450"/>
          <a:ext cx="120173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3" name="Equation" r:id="rId14" imgW="583947" imgH="228501" progId="Equation.DSMT4">
                  <p:embed/>
                </p:oleObj>
              </mc:Choice>
              <mc:Fallback>
                <p:oleObj name="Equation" r:id="rId14" imgW="583947" imgH="228501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5650" y="806450"/>
                        <a:ext cx="120173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0" name="Object 13"/>
          <p:cNvGraphicFramePr>
            <a:graphicFrameLocks noChangeAspect="1"/>
          </p:cNvGraphicFramePr>
          <p:nvPr/>
        </p:nvGraphicFramePr>
        <p:xfrm>
          <a:off x="7059613" y="273050"/>
          <a:ext cx="12017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4" name="Equation" r:id="rId16" imgW="583947" imgH="228501" progId="Equation.DSMT4">
                  <p:embed/>
                </p:oleObj>
              </mc:Choice>
              <mc:Fallback>
                <p:oleObj name="Equation" r:id="rId16" imgW="583947" imgH="228501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9613" y="273050"/>
                        <a:ext cx="1201737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971550" y="5527675"/>
            <a:ext cx="4978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Arial" charset="0"/>
                <a:ea typeface="华文中宋" pitchFamily="2" charset="-122"/>
                <a:cs typeface="Arial" charset="0"/>
              </a:rPr>
              <a:t> </a:t>
            </a:r>
            <a:r>
              <a:rPr lang="zh-CN" altLang="en-US" sz="2800" b="1">
                <a:latin typeface="Cambria Math" pitchFamily="18" charset="0"/>
                <a:ea typeface="华文中宋" pitchFamily="2" charset="-122"/>
                <a:cs typeface="Arial" charset="0"/>
                <a:sym typeface="Bookshelf Symbol 7" pitchFamily="2" charset="2"/>
              </a:rPr>
              <a:t>∴</a:t>
            </a:r>
            <a:r>
              <a:rPr lang="zh-CN" altLang="en-US" sz="2400" b="1">
                <a:latin typeface="Cambria Math" pitchFamily="18" charset="0"/>
                <a:ea typeface="华文中宋" pitchFamily="2" charset="-122"/>
                <a:cs typeface="Arial" charset="0"/>
                <a:sym typeface="Bookshelf Symbol 7" pitchFamily="2" charset="2"/>
              </a:rPr>
              <a:t> </a:t>
            </a:r>
            <a:r>
              <a:rPr lang="en-US" altLang="zh-CN" sz="2400" b="1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DSB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和</a:t>
            </a:r>
            <a:r>
              <a:rPr lang="en-US" altLang="zh-CN" sz="2400" b="1">
                <a:solidFill>
                  <a:srgbClr val="7030A0"/>
                </a:solidFill>
                <a:latin typeface="Arial" charset="0"/>
                <a:ea typeface="华文中宋" pitchFamily="2" charset="-122"/>
                <a:cs typeface="Arial" charset="0"/>
              </a:rPr>
              <a:t>SSB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的抗噪声性能相同。</a:t>
            </a:r>
          </a:p>
        </p:txBody>
      </p:sp>
      <p:sp>
        <p:nvSpPr>
          <p:cNvPr id="34" name="云形标注 33"/>
          <p:cNvSpPr/>
          <p:nvPr/>
        </p:nvSpPr>
        <p:spPr>
          <a:xfrm>
            <a:off x="0" y="188913"/>
            <a:ext cx="2071688" cy="1143000"/>
          </a:xfrm>
          <a:prstGeom prst="cloudCallout">
            <a:avLst>
              <a:gd name="adj1" fmla="val 74383"/>
              <a:gd name="adj2" fmla="val 45556"/>
            </a:avLst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Q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  <a:sym typeface="Symbol"/>
              </a:rPr>
              <a:t>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A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99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7" grpId="0"/>
      <p:bldP spid="3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7CF4BA7-C6FE-444A-9E65-3938DD5CFEF6}" type="slidenum">
              <a:rPr lang="en-US" altLang="zh-CN" smtClean="0"/>
              <a:pPr eaLnBrk="1" hangingPunct="1"/>
              <a:t>48</a:t>
            </a:fld>
            <a:endParaRPr lang="en-US" altLang="zh-CN"/>
          </a:p>
        </p:txBody>
      </p:sp>
      <p:sp>
        <p:nvSpPr>
          <p:cNvPr id="50179" name="Rectangle 5"/>
          <p:cNvSpPr>
            <a:spLocks noChangeArrowheads="1"/>
          </p:cNvSpPr>
          <p:nvPr/>
        </p:nvSpPr>
        <p:spPr bwMode="auto">
          <a:xfrm>
            <a:off x="792163" y="279400"/>
            <a:ext cx="3679825" cy="523875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None/>
            </a:pPr>
            <a:r>
              <a:rPr lang="zh-CN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相干解调抗噪声性能</a:t>
            </a:r>
          </a:p>
        </p:txBody>
      </p:sp>
      <p:pic>
        <p:nvPicPr>
          <p:cNvPr id="5018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1239838"/>
            <a:ext cx="8532813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75E0879-B1EB-4D26-A3D0-6053BD0AAE96}" type="slidenum">
              <a:rPr lang="en-US" altLang="zh-CN" smtClean="0"/>
              <a:pPr eaLnBrk="1" hangingPunct="1"/>
              <a:t>49</a:t>
            </a:fld>
            <a:endParaRPr lang="en-US" altLang="zh-CN"/>
          </a:p>
        </p:txBody>
      </p:sp>
      <p:sp>
        <p:nvSpPr>
          <p:cNvPr id="51203" name="Rectangle 3"/>
          <p:cNvSpPr txBox="1">
            <a:spLocks noChangeArrowheads="1"/>
          </p:cNvSpPr>
          <p:nvPr/>
        </p:nvSpPr>
        <p:spPr bwMode="auto">
          <a:xfrm>
            <a:off x="0" y="450850"/>
            <a:ext cx="8261350" cy="560388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None/>
            </a:pPr>
            <a:r>
              <a:rPr lang="en-US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§</a:t>
            </a:r>
            <a:r>
              <a:rPr lang="en-US" altLang="zh-CN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5.2.4   AM –</a:t>
            </a:r>
            <a:r>
              <a:rPr lang="zh-CN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包络检波系统的抗噪声性能</a:t>
            </a:r>
          </a:p>
        </p:txBody>
      </p:sp>
      <p:sp>
        <p:nvSpPr>
          <p:cNvPr id="14541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51205" name="Object 5"/>
          <p:cNvGraphicFramePr>
            <a:graphicFrameLocks noChangeAspect="1"/>
          </p:cNvGraphicFramePr>
          <p:nvPr/>
        </p:nvGraphicFramePr>
        <p:xfrm>
          <a:off x="1016000" y="1073150"/>
          <a:ext cx="7573963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9" name="Visio" r:id="rId4" imgW="6794538" imgH="1757336" progId="Visio.Drawing.11">
                  <p:embed/>
                </p:oleObj>
              </mc:Choice>
              <mc:Fallback>
                <p:oleObj name="Visio" r:id="rId4" imgW="6794538" imgH="1757336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0" y="1073150"/>
                        <a:ext cx="7573963" cy="195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6" name="Object 14"/>
          <p:cNvGraphicFramePr>
            <a:graphicFrameLocks noChangeAspect="1"/>
          </p:cNvGraphicFramePr>
          <p:nvPr/>
        </p:nvGraphicFramePr>
        <p:xfrm>
          <a:off x="1285875" y="3338513"/>
          <a:ext cx="2903538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0" name="公式" r:id="rId6" imgW="1600200" imgH="444500" progId="Equation.3">
                  <p:embed/>
                </p:oleObj>
              </mc:Choice>
              <mc:Fallback>
                <p:oleObj name="公式" r:id="rId6" imgW="1600200" imgH="4445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3338513"/>
                        <a:ext cx="2903538" cy="766762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7" name="Object 15"/>
          <p:cNvGraphicFramePr>
            <a:graphicFrameLocks noChangeAspect="1"/>
          </p:cNvGraphicFramePr>
          <p:nvPr/>
        </p:nvGraphicFramePr>
        <p:xfrm>
          <a:off x="1422400" y="5094288"/>
          <a:ext cx="2001838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1" name="公式" r:id="rId8" imgW="1104900" imgH="279400" progId="Equation.3">
                  <p:embed/>
                </p:oleObj>
              </mc:Choice>
              <mc:Fallback>
                <p:oleObj name="公式" r:id="rId8" imgW="1104900" imgH="2794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5094288"/>
                        <a:ext cx="2001838" cy="506412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8" name="Object 16"/>
          <p:cNvGraphicFramePr>
            <a:graphicFrameLocks noChangeAspect="1"/>
          </p:cNvGraphicFramePr>
          <p:nvPr/>
        </p:nvGraphicFramePr>
        <p:xfrm>
          <a:off x="6102350" y="3698875"/>
          <a:ext cx="23209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2" name="公式" r:id="rId10" imgW="1155700" imgH="482600" progId="Equation.3">
                  <p:embed/>
                </p:oleObj>
              </mc:Choice>
              <mc:Fallback>
                <p:oleObj name="公式" r:id="rId10" imgW="1155700" imgH="482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2350" y="3698875"/>
                        <a:ext cx="2320925" cy="930275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169" name="Group 17"/>
          <p:cNvGrpSpPr>
            <a:grpSpLocks/>
          </p:cNvGrpSpPr>
          <p:nvPr/>
        </p:nvGrpSpPr>
        <p:grpSpPr bwMode="auto">
          <a:xfrm>
            <a:off x="1241425" y="1449388"/>
            <a:ext cx="3232150" cy="1682750"/>
            <a:chOff x="810" y="1026"/>
            <a:chExt cx="2036" cy="1060"/>
          </a:xfrm>
        </p:grpSpPr>
        <p:graphicFrame>
          <p:nvGraphicFramePr>
            <p:cNvPr id="51214" name="Object 18"/>
            <p:cNvGraphicFramePr>
              <a:graphicFrameLocks noChangeAspect="1"/>
            </p:cNvGraphicFramePr>
            <p:nvPr/>
          </p:nvGraphicFramePr>
          <p:xfrm>
            <a:off x="810" y="1791"/>
            <a:ext cx="2036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33" name="公式" r:id="rId12" imgW="1574800" imgH="228600" progId="Equation.3">
                    <p:embed/>
                  </p:oleObj>
                </mc:Choice>
                <mc:Fallback>
                  <p:oleObj name="公式" r:id="rId12" imgW="1574800" imgH="2286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0" y="1791"/>
                          <a:ext cx="2036" cy="295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15" name="Line 19"/>
            <p:cNvSpPr>
              <a:spLocks noChangeShapeType="1"/>
            </p:cNvSpPr>
            <p:nvPr/>
          </p:nvSpPr>
          <p:spPr bwMode="auto">
            <a:xfrm flipV="1">
              <a:off x="2511" y="1026"/>
              <a:ext cx="199" cy="737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9176" name="Group 24"/>
          <p:cNvGrpSpPr>
            <a:grpSpLocks/>
          </p:cNvGrpSpPr>
          <p:nvPr/>
        </p:nvGrpSpPr>
        <p:grpSpPr bwMode="auto">
          <a:xfrm>
            <a:off x="1285875" y="2349500"/>
            <a:ext cx="3813175" cy="2363788"/>
            <a:chOff x="697" y="1395"/>
            <a:chExt cx="2402" cy="1489"/>
          </a:xfrm>
        </p:grpSpPr>
        <p:graphicFrame>
          <p:nvGraphicFramePr>
            <p:cNvPr id="51212" name="Object 21"/>
            <p:cNvGraphicFramePr>
              <a:graphicFrameLocks noChangeAspect="1"/>
            </p:cNvGraphicFramePr>
            <p:nvPr/>
          </p:nvGraphicFramePr>
          <p:xfrm>
            <a:off x="697" y="2613"/>
            <a:ext cx="2402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34" name="公式" r:id="rId14" imgW="2032000" imgH="228600" progId="Equation.3">
                    <p:embed/>
                  </p:oleObj>
                </mc:Choice>
                <mc:Fallback>
                  <p:oleObj name="公式" r:id="rId14" imgW="2032000" imgH="2286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7" y="2613"/>
                          <a:ext cx="2402" cy="271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13" name="Line 22"/>
            <p:cNvSpPr>
              <a:spLocks noChangeShapeType="1"/>
            </p:cNvSpPr>
            <p:nvPr/>
          </p:nvSpPr>
          <p:spPr bwMode="auto">
            <a:xfrm flipH="1" flipV="1">
              <a:off x="2852" y="1395"/>
              <a:ext cx="56" cy="119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9175" name="Rectangle 23"/>
          <p:cNvSpPr>
            <a:spLocks noChangeArrowheads="1"/>
          </p:cNvSpPr>
          <p:nvPr/>
        </p:nvSpPr>
        <p:spPr bwMode="auto">
          <a:xfrm>
            <a:off x="5913438" y="2933700"/>
            <a:ext cx="202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hlink"/>
                </a:solidFill>
                <a:latin typeface="Times New Roman" pitchFamily="18" charset="0"/>
                <a:ea typeface="楷体_GB2312" pitchFamily="49" charset="-122"/>
              </a:rPr>
              <a:t>输入信噪比</a:t>
            </a: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3955946-EEEE-4863-8FEE-2B358446F138}" type="slidenum">
              <a:rPr lang="en-US" altLang="zh-CN" smtClean="0"/>
              <a:pPr eaLnBrk="1" hangingPunct="1"/>
              <a:t>5</a:t>
            </a:fld>
            <a:endParaRPr lang="en-US" altLang="zh-CN"/>
          </a:p>
        </p:txBody>
      </p:sp>
      <p:sp>
        <p:nvSpPr>
          <p:cNvPr id="371719" name="Rectangle 7"/>
          <p:cNvSpPr>
            <a:spLocks noChangeArrowheads="1"/>
          </p:cNvSpPr>
          <p:nvPr/>
        </p:nvSpPr>
        <p:spPr bwMode="auto">
          <a:xfrm>
            <a:off x="1196975" y="4464050"/>
            <a:ext cx="1619250" cy="1035050"/>
          </a:xfrm>
          <a:prstGeom prst="rect">
            <a:avLst/>
          </a:prstGeom>
          <a:solidFill>
            <a:srgbClr val="F6E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ts val="32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 b="1">
                <a:latin typeface="宋体" pitchFamily="2" charset="-122"/>
              </a:rPr>
              <a:t>消息信号</a:t>
            </a:r>
          </a:p>
          <a:p>
            <a:pPr algn="ctr" eaLnBrk="1" hangingPunct="1">
              <a:lnSpc>
                <a:spcPts val="32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 b="1">
                <a:latin typeface="宋体" pitchFamily="2" charset="-122"/>
              </a:rPr>
              <a:t>基带信号</a:t>
            </a:r>
          </a:p>
        </p:txBody>
      </p:sp>
      <p:sp>
        <p:nvSpPr>
          <p:cNvPr id="371723" name="Rectangle 11"/>
          <p:cNvSpPr>
            <a:spLocks noChangeArrowheads="1"/>
          </p:cNvSpPr>
          <p:nvPr/>
        </p:nvSpPr>
        <p:spPr bwMode="auto">
          <a:xfrm>
            <a:off x="3762375" y="4464050"/>
            <a:ext cx="1665288" cy="1035050"/>
          </a:xfrm>
          <a:prstGeom prst="rect">
            <a:avLst/>
          </a:prstGeom>
          <a:solidFill>
            <a:srgbClr val="F6E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ts val="32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</a:t>
            </a:r>
            <a:r>
              <a:rPr lang="zh-CN" altLang="en-US" sz="2400" b="1">
                <a:latin typeface="宋体" pitchFamily="2" charset="-122"/>
              </a:rPr>
              <a:t>正弦波</a:t>
            </a:r>
          </a:p>
          <a:p>
            <a:pPr algn="ctr" eaLnBrk="1" hangingPunct="1">
              <a:lnSpc>
                <a:spcPts val="32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 b="1">
                <a:latin typeface="宋体" pitchFamily="2" charset="-122"/>
              </a:rPr>
              <a:t>脉冲序列</a:t>
            </a:r>
          </a:p>
        </p:txBody>
      </p:sp>
      <p:sp>
        <p:nvSpPr>
          <p:cNvPr id="371726" name="Rectangle 14"/>
          <p:cNvSpPr>
            <a:spLocks noChangeArrowheads="1"/>
          </p:cNvSpPr>
          <p:nvPr/>
        </p:nvSpPr>
        <p:spPr bwMode="auto">
          <a:xfrm>
            <a:off x="6146800" y="4508500"/>
            <a:ext cx="1846263" cy="946150"/>
          </a:xfrm>
          <a:prstGeom prst="rect">
            <a:avLst/>
          </a:prstGeom>
          <a:solidFill>
            <a:srgbClr val="F6E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8000" tIns="10800" rIns="18000" bIns="10800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ts val="32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 b="1">
                <a:latin typeface="Arial" charset="0"/>
              </a:rPr>
              <a:t>受调载波</a:t>
            </a:r>
          </a:p>
          <a:p>
            <a:pPr algn="ctr" eaLnBrk="1" hangingPunct="1">
              <a:lnSpc>
                <a:spcPts val="32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000" b="1">
                <a:latin typeface="Arial" charset="0"/>
              </a:rPr>
              <a:t>含有</a:t>
            </a:r>
            <a:r>
              <a:rPr lang="en-US" altLang="zh-CN" sz="2000" b="1">
                <a:latin typeface="Arial" charset="0"/>
              </a:rPr>
              <a:t>m(t)</a:t>
            </a:r>
            <a:r>
              <a:rPr lang="zh-CN" altLang="en-US" sz="2000" b="1">
                <a:latin typeface="Arial" charset="0"/>
              </a:rPr>
              <a:t>信息</a:t>
            </a:r>
          </a:p>
        </p:txBody>
      </p:sp>
      <p:pic>
        <p:nvPicPr>
          <p:cNvPr id="6150" name="Picture 18" descr="04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2484438"/>
            <a:ext cx="7112000" cy="1446212"/>
          </a:xfrm>
          <a:prstGeom prst="rect">
            <a:avLst/>
          </a:prstGeom>
          <a:solidFill>
            <a:srgbClr val="EFD5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1717" name="Rectangle 5"/>
          <p:cNvSpPr>
            <a:spLocks noChangeArrowheads="1"/>
          </p:cNvSpPr>
          <p:nvPr/>
        </p:nvSpPr>
        <p:spPr bwMode="auto">
          <a:xfrm>
            <a:off x="1204913" y="3698875"/>
            <a:ext cx="6800850" cy="57943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3200" b="1" dirty="0"/>
              <a:t> </a:t>
            </a:r>
            <a:r>
              <a:rPr lang="zh-CN" altLang="en-US" sz="24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调制信号        </a:t>
            </a:r>
            <a:r>
              <a:rPr lang="en-US" altLang="zh-CN" sz="24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sz="24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载 波          已调信号</a:t>
            </a:r>
            <a:endParaRPr lang="zh-CN" altLang="en-US" sz="2400" b="1" dirty="0">
              <a:solidFill>
                <a:srgbClr val="003399"/>
              </a:solidFill>
              <a:latin typeface="黑体" pitchFamily="2" charset="-122"/>
              <a:ea typeface="黑体" pitchFamily="2" charset="-122"/>
              <a:cs typeface="Arial" charset="0"/>
            </a:endParaRPr>
          </a:p>
        </p:txBody>
      </p:sp>
      <p:sp>
        <p:nvSpPr>
          <p:cNvPr id="371731" name="Rectangle 19"/>
          <p:cNvSpPr>
            <a:spLocks noChangeArrowheads="1"/>
          </p:cNvSpPr>
          <p:nvPr/>
        </p:nvSpPr>
        <p:spPr bwMode="auto">
          <a:xfrm>
            <a:off x="1184275" y="3698875"/>
            <a:ext cx="1620838" cy="1833563"/>
          </a:xfrm>
          <a:prstGeom prst="rect">
            <a:avLst/>
          </a:prstGeom>
          <a:noFill/>
          <a:ln w="9525">
            <a:solidFill>
              <a:srgbClr val="3366F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1732" name="Rectangle 20"/>
          <p:cNvSpPr>
            <a:spLocks noChangeArrowheads="1"/>
          </p:cNvSpPr>
          <p:nvPr/>
        </p:nvSpPr>
        <p:spPr bwMode="auto">
          <a:xfrm>
            <a:off x="3762375" y="3698875"/>
            <a:ext cx="1665288" cy="1790700"/>
          </a:xfrm>
          <a:prstGeom prst="rect">
            <a:avLst/>
          </a:prstGeom>
          <a:noFill/>
          <a:ln w="9525">
            <a:solidFill>
              <a:srgbClr val="66006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1734" name="Rectangle 22"/>
          <p:cNvSpPr>
            <a:spLocks noChangeArrowheads="1"/>
          </p:cNvSpPr>
          <p:nvPr/>
        </p:nvSpPr>
        <p:spPr bwMode="auto">
          <a:xfrm>
            <a:off x="6169025" y="3698875"/>
            <a:ext cx="1843088" cy="1790700"/>
          </a:xfrm>
          <a:prstGeom prst="rect">
            <a:avLst/>
          </a:prstGeom>
          <a:noFill/>
          <a:ln w="9525">
            <a:solidFill>
              <a:srgbClr val="003399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566738" y="368300"/>
            <a:ext cx="2044700" cy="51911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buClr>
                <a:srgbClr val="C00000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800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调制分类</a:t>
            </a:r>
            <a:endParaRPr lang="zh-CN" altLang="en-US" b="1" dirty="0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6156" name="Object 3"/>
          <p:cNvGraphicFramePr>
            <a:graphicFrameLocks noChangeAspect="1"/>
          </p:cNvGraphicFramePr>
          <p:nvPr/>
        </p:nvGraphicFramePr>
        <p:xfrm>
          <a:off x="2546350" y="1133475"/>
          <a:ext cx="3757613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name="Visio" r:id="rId5" imgW="1886730" imgH="780194" progId="Visio.Drawing.11">
                  <p:embed/>
                </p:oleObj>
              </mc:Choice>
              <mc:Fallback>
                <p:oleObj name="Visio" r:id="rId5" imgW="1886730" imgH="780194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6350" y="1133475"/>
                        <a:ext cx="3757613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7" name="Object 4"/>
          <p:cNvGraphicFramePr>
            <a:graphicFrameLocks noChangeAspect="1"/>
          </p:cNvGraphicFramePr>
          <p:nvPr/>
        </p:nvGraphicFramePr>
        <p:xfrm>
          <a:off x="1108075" y="2111375"/>
          <a:ext cx="555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Equation" r:id="rId7" imgW="317225" imgH="203024" progId="Equation.DSMT4">
                  <p:embed/>
                </p:oleObj>
              </mc:Choice>
              <mc:Fallback>
                <p:oleObj name="Equation" r:id="rId7" imgW="317225" imgH="203024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075" y="2111375"/>
                        <a:ext cx="555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8" name="Object 6"/>
          <p:cNvGraphicFramePr>
            <a:graphicFrameLocks noChangeAspect="1"/>
          </p:cNvGraphicFramePr>
          <p:nvPr/>
        </p:nvGraphicFramePr>
        <p:xfrm>
          <a:off x="6081713" y="2066925"/>
          <a:ext cx="6223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Equation" r:id="rId9" imgW="342751" imgH="228501" progId="Equation.DSMT4">
                  <p:embed/>
                </p:oleObj>
              </mc:Choice>
              <mc:Fallback>
                <p:oleObj name="Equation" r:id="rId9" imgW="342751" imgH="228501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1713" y="2066925"/>
                        <a:ext cx="62230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3762375" y="5678488"/>
            <a:ext cx="171608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6E8F8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ts val="32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 b="1">
                <a:solidFill>
                  <a:schemeClr val="tx2"/>
                </a:solidFill>
                <a:latin typeface="宋体" pitchFamily="2" charset="-122"/>
              </a:rPr>
              <a:t>运载工具</a:t>
            </a: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6281738" y="5678488"/>
            <a:ext cx="1703387" cy="56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6E8F8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ts val="32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 b="1">
                <a:solidFill>
                  <a:schemeClr val="tx2"/>
                </a:solidFill>
                <a:latin typeface="宋体" pitchFamily="2" charset="-122"/>
              </a:rPr>
              <a:t> 多种形式</a:t>
            </a: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1241425" y="5678488"/>
            <a:ext cx="144145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6E8F8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ts val="32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 b="1">
                <a:solidFill>
                  <a:schemeClr val="tx2"/>
                </a:solidFill>
                <a:latin typeface="宋体" pitchFamily="2" charset="-122"/>
              </a:rPr>
              <a:t>同义词</a:t>
            </a:r>
          </a:p>
        </p:txBody>
      </p:sp>
      <p:sp>
        <p:nvSpPr>
          <p:cNvPr id="26" name="圆角矩形标注 25"/>
          <p:cNvSpPr/>
          <p:nvPr/>
        </p:nvSpPr>
        <p:spPr>
          <a:xfrm>
            <a:off x="7061200" y="273050"/>
            <a:ext cx="1911350" cy="1689100"/>
          </a:xfrm>
          <a:prstGeom prst="wedgeRoundRectCallout">
            <a:avLst>
              <a:gd name="adj1" fmla="val -54298"/>
              <a:gd name="adj2" fmla="val 60834"/>
              <a:gd name="adj3" fmla="val 16667"/>
            </a:avLst>
          </a:prstGeom>
          <a:solidFill>
            <a:schemeClr val="bg2">
              <a:lumMod val="10000"/>
              <a:lumOff val="90000"/>
            </a:schemeClr>
          </a:solidFill>
          <a:ln w="9525">
            <a:solidFill>
              <a:srgbClr val="003399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ts val="3000"/>
              </a:lnSpc>
              <a:defRPr/>
            </a:pPr>
            <a:r>
              <a:rPr lang="zh-CN" altLang="en-US" sz="2400" b="1" dirty="0">
                <a:solidFill>
                  <a:srgbClr val="003399"/>
                </a:solidFill>
              </a:rPr>
              <a:t>先认识一下</a:t>
            </a:r>
            <a:endParaRPr lang="en-US" altLang="zh-CN" sz="2400" b="1" dirty="0">
              <a:solidFill>
                <a:srgbClr val="003399"/>
              </a:solidFill>
            </a:endParaRPr>
          </a:p>
          <a:p>
            <a:pPr>
              <a:lnSpc>
                <a:spcPts val="3000"/>
              </a:lnSpc>
              <a:defRPr/>
            </a:pPr>
            <a:r>
              <a:rPr lang="zh-CN" altLang="en-US" sz="2400" b="1" dirty="0">
                <a:solidFill>
                  <a:srgbClr val="003399"/>
                </a:solidFill>
              </a:rPr>
              <a:t> 调制过程</a:t>
            </a:r>
            <a:endParaRPr lang="en-US" altLang="zh-CN" sz="2400" b="1" dirty="0">
              <a:solidFill>
                <a:srgbClr val="003399"/>
              </a:solidFill>
            </a:endParaRPr>
          </a:p>
          <a:p>
            <a:pPr>
              <a:lnSpc>
                <a:spcPts val="3000"/>
              </a:lnSpc>
              <a:defRPr/>
            </a:pPr>
            <a:r>
              <a:rPr lang="zh-CN" altLang="en-US" sz="2400" b="1" dirty="0">
                <a:solidFill>
                  <a:srgbClr val="003399"/>
                </a:solidFill>
              </a:rPr>
              <a:t> 所涉及的</a:t>
            </a:r>
            <a:endParaRPr lang="en-US" altLang="zh-CN" sz="2400" b="1" dirty="0">
              <a:solidFill>
                <a:srgbClr val="003399"/>
              </a:solidFill>
            </a:endParaRPr>
          </a:p>
          <a:p>
            <a:pPr>
              <a:lnSpc>
                <a:spcPts val="3000"/>
              </a:lnSpc>
              <a:defRPr/>
            </a:pPr>
            <a:r>
              <a:rPr lang="zh-CN" altLang="en-US" sz="2400" b="1" dirty="0">
                <a:solidFill>
                  <a:srgbClr val="003399"/>
                </a:solidFill>
              </a:rPr>
              <a:t> 三种信号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7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7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37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37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2000"/>
                                        <p:tgtEl>
                                          <p:spTgt spid="37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371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" dur="2000"/>
                                        <p:tgtEl>
                                          <p:spTgt spid="37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19" grpId="0" animBg="1"/>
      <p:bldP spid="371723" grpId="0" animBg="1"/>
      <p:bldP spid="371726" grpId="0" animBg="1"/>
      <p:bldP spid="371717" grpId="0" animBg="1"/>
      <p:bldP spid="371731" grpId="0" animBg="1"/>
      <p:bldP spid="371732" grpId="0" animBg="1"/>
      <p:bldP spid="371734" grpId="0" animBg="1"/>
      <p:bldP spid="22" grpId="0"/>
      <p:bldP spid="23" grpId="0"/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942061B-1171-4768-9791-FD6CD7783FC9}" type="slidenum">
              <a:rPr lang="en-US" altLang="zh-CN" smtClean="0"/>
              <a:pPr eaLnBrk="1" hangingPunct="1"/>
              <a:t>50</a:t>
            </a:fld>
            <a:endParaRPr lang="en-US" altLang="zh-CN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906713" y="4464050"/>
            <a:ext cx="195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u="sng">
                <a:solidFill>
                  <a:srgbClr val="990099"/>
                </a:solidFill>
                <a:latin typeface="华文中宋" pitchFamily="2" charset="-122"/>
                <a:ea typeface="华文中宋" pitchFamily="2" charset="-122"/>
              </a:rPr>
              <a:t>合成包络</a:t>
            </a:r>
          </a:p>
        </p:txBody>
      </p:sp>
      <p:graphicFrame>
        <p:nvGraphicFramePr>
          <p:cNvPr id="52228" name="Object 7"/>
          <p:cNvGraphicFramePr>
            <a:graphicFrameLocks noChangeAspect="1"/>
          </p:cNvGraphicFramePr>
          <p:nvPr/>
        </p:nvGraphicFramePr>
        <p:xfrm>
          <a:off x="881063" y="2933700"/>
          <a:ext cx="75565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4" name="Equation" r:id="rId3" imgW="3403600" imgH="279400" progId="Equation.DSMT4">
                  <p:embed/>
                </p:oleObj>
              </mc:Choice>
              <mc:Fallback>
                <p:oleObj name="Equation" r:id="rId3" imgW="3403600" imgH="279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63" y="2933700"/>
                        <a:ext cx="75565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2592388" y="3743325"/>
          <a:ext cx="34226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5" name="Equation" r:id="rId5" imgW="1435100" imgH="279400" progId="Equation.DSMT4">
                  <p:embed/>
                </p:oleObj>
              </mc:Choice>
              <mc:Fallback>
                <p:oleObj name="Equation" r:id="rId5" imgW="1435100" imgH="279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388" y="3743325"/>
                        <a:ext cx="342265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连接符 21"/>
          <p:cNvCxnSpPr/>
          <p:nvPr/>
        </p:nvCxnSpPr>
        <p:spPr>
          <a:xfrm rot="16200000" flipH="1">
            <a:off x="3109913" y="4305300"/>
            <a:ext cx="266700" cy="13335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231" name="Object 5"/>
          <p:cNvGraphicFramePr>
            <a:graphicFrameLocks noChangeAspect="1"/>
          </p:cNvGraphicFramePr>
          <p:nvPr/>
        </p:nvGraphicFramePr>
        <p:xfrm>
          <a:off x="1016000" y="1073150"/>
          <a:ext cx="7573963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6" name="Visio" r:id="rId7" imgW="6794538" imgH="1757336" progId="Visio.Drawing.11">
                  <p:embed/>
                </p:oleObj>
              </mc:Choice>
              <mc:Fallback>
                <p:oleObj name="Visio" r:id="rId7" imgW="6794538" imgH="1757336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0" y="1073150"/>
                        <a:ext cx="7573963" cy="195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4" name="Object 10"/>
          <p:cNvGraphicFramePr>
            <a:graphicFrameLocks noChangeAspect="1"/>
          </p:cNvGraphicFramePr>
          <p:nvPr/>
        </p:nvGraphicFramePr>
        <p:xfrm>
          <a:off x="2214563" y="5243513"/>
          <a:ext cx="5464175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7" name="Equation" r:id="rId9" imgW="2171700" imgH="330200" progId="Equation.DSMT4">
                  <p:embed/>
                </p:oleObj>
              </mc:Choice>
              <mc:Fallback>
                <p:oleObj name="Equation" r:id="rId9" imgW="2171700" imgH="330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5243513"/>
                        <a:ext cx="5464175" cy="83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792163" y="495935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990099"/>
                </a:solidFill>
                <a:latin typeface="黑体" pitchFamily="2" charset="-122"/>
                <a:ea typeface="黑体" pitchFamily="2" charset="-122"/>
              </a:rPr>
              <a:t>检波输出</a:t>
            </a:r>
            <a:r>
              <a:rPr lang="zh-CN" altLang="en-US" sz="24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rPr>
              <a:t>：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927100" y="323850"/>
            <a:ext cx="1979613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02060"/>
                </a:solidFill>
                <a:ea typeface="华文细黑" pitchFamily="2" charset="-122"/>
              </a:rPr>
              <a:t>包络计算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B95822C-A254-4D6C-9EF0-B8CC52B7CA0B}" type="slidenum">
              <a:rPr lang="en-US" altLang="zh-CN" smtClean="0"/>
              <a:pPr eaLnBrk="1" hangingPunct="1"/>
              <a:t>51</a:t>
            </a:fld>
            <a:endParaRPr lang="en-US" altLang="zh-CN"/>
          </a:p>
        </p:txBody>
      </p:sp>
      <p:sp>
        <p:nvSpPr>
          <p:cNvPr id="5325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52" name="矩形 21"/>
          <p:cNvSpPr>
            <a:spLocks noChangeArrowheads="1"/>
          </p:cNvSpPr>
          <p:nvPr/>
        </p:nvSpPr>
        <p:spPr bwMode="auto">
          <a:xfrm>
            <a:off x="250825" y="1314450"/>
            <a:ext cx="2940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33CC"/>
              </a:buClr>
              <a:buSzPct val="50000"/>
            </a:pPr>
            <a:r>
              <a:rPr lang="en-US" altLang="zh-CN" sz="2800" b="1">
                <a:solidFill>
                  <a:srgbClr val="990099"/>
                </a:solidFill>
                <a:latin typeface="Arial" charset="0"/>
                <a:ea typeface="华文细黑" pitchFamily="2" charset="-122"/>
                <a:cs typeface="Arial" charset="0"/>
              </a:rPr>
              <a:t>(1) </a:t>
            </a:r>
            <a:r>
              <a:rPr lang="zh-CN" altLang="en-US" sz="2800" b="1">
                <a:solidFill>
                  <a:srgbClr val="990099"/>
                </a:solidFill>
                <a:latin typeface="Arial" charset="0"/>
                <a:ea typeface="华文细黑" pitchFamily="2" charset="-122"/>
                <a:cs typeface="Arial" charset="0"/>
              </a:rPr>
              <a:t>大信噪比时</a:t>
            </a:r>
          </a:p>
        </p:txBody>
      </p:sp>
      <p:graphicFrame>
        <p:nvGraphicFramePr>
          <p:cNvPr id="53253" name="Object 10"/>
          <p:cNvGraphicFramePr>
            <a:graphicFrameLocks noChangeAspect="1"/>
          </p:cNvGraphicFramePr>
          <p:nvPr/>
        </p:nvGraphicFramePr>
        <p:xfrm>
          <a:off x="2185988" y="279400"/>
          <a:ext cx="5464175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9" name="Equation" r:id="rId4" imgW="2171700" imgH="330200" progId="Equation.DSMT4">
                  <p:embed/>
                </p:oleObj>
              </mc:Choice>
              <mc:Fallback>
                <p:oleObj name="Equation" r:id="rId4" imgW="2171700" imgH="330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5988" y="279400"/>
                        <a:ext cx="5464175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4" name="Object 3"/>
          <p:cNvGraphicFramePr>
            <a:graphicFrameLocks noChangeAspect="1"/>
          </p:cNvGraphicFramePr>
          <p:nvPr/>
        </p:nvGraphicFramePr>
        <p:xfrm>
          <a:off x="3490913" y="1314450"/>
          <a:ext cx="4040187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0" name="Equation" r:id="rId6" imgW="1765300" imgH="292100" progId="Equation.DSMT4">
                  <p:embed/>
                </p:oleObj>
              </mc:Choice>
              <mc:Fallback>
                <p:oleObj name="Equation" r:id="rId6" imgW="1765300" imgH="292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0913" y="1314450"/>
                        <a:ext cx="4040187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5" name="TextBox 30"/>
          <p:cNvSpPr txBox="1">
            <a:spLocks noChangeArrowheads="1"/>
          </p:cNvSpPr>
          <p:nvPr/>
        </p:nvSpPr>
        <p:spPr bwMode="auto">
          <a:xfrm>
            <a:off x="657225" y="414338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990099"/>
                </a:solidFill>
                <a:latin typeface="黑体" pitchFamily="2" charset="-122"/>
                <a:ea typeface="黑体" pitchFamily="2" charset="-122"/>
              </a:rPr>
              <a:t>检波输出</a:t>
            </a:r>
            <a:r>
              <a:rPr lang="zh-CN" altLang="en-US" sz="240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rPr>
              <a:t>：</a:t>
            </a:r>
          </a:p>
        </p:txBody>
      </p:sp>
      <p:graphicFrame>
        <p:nvGraphicFramePr>
          <p:cNvPr id="53256" name="Object 20"/>
          <p:cNvGraphicFramePr>
            <a:graphicFrameLocks noChangeAspect="1"/>
          </p:cNvGraphicFramePr>
          <p:nvPr/>
        </p:nvGraphicFramePr>
        <p:xfrm>
          <a:off x="1241425" y="2124075"/>
          <a:ext cx="64357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1" name="公式" r:id="rId8" imgW="3467100" imgH="292100" progId="Equation.3">
                  <p:embed/>
                </p:oleObj>
              </mc:Choice>
              <mc:Fallback>
                <p:oleObj name="公式" r:id="rId8" imgW="3467100" imgH="2921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425" y="2124075"/>
                        <a:ext cx="643572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197" name="Group 21"/>
          <p:cNvGrpSpPr>
            <a:grpSpLocks/>
          </p:cNvGrpSpPr>
          <p:nvPr/>
        </p:nvGrpSpPr>
        <p:grpSpPr bwMode="auto">
          <a:xfrm>
            <a:off x="1871663" y="2889250"/>
            <a:ext cx="5400675" cy="2249488"/>
            <a:chOff x="1349" y="2784"/>
            <a:chExt cx="3203" cy="1372"/>
          </a:xfrm>
        </p:grpSpPr>
        <p:graphicFrame>
          <p:nvGraphicFramePr>
            <p:cNvPr id="53266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9112369"/>
                </p:ext>
              </p:extLst>
            </p:nvPr>
          </p:nvGraphicFramePr>
          <p:xfrm>
            <a:off x="1349" y="2784"/>
            <a:ext cx="2211" cy="1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92" name="Equation" r:id="rId10" imgW="2133360" imgH="1320480" progId="Equation.DSMT4">
                    <p:embed/>
                  </p:oleObj>
                </mc:Choice>
                <mc:Fallback>
                  <p:oleObj name="Equation" r:id="rId10" imgW="2133360" imgH="1320480" progId="Equation.DSMT4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9" y="2784"/>
                          <a:ext cx="2211" cy="1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67" name="Object 23"/>
            <p:cNvGraphicFramePr>
              <a:graphicFrameLocks noChangeAspect="1"/>
            </p:cNvGraphicFramePr>
            <p:nvPr/>
          </p:nvGraphicFramePr>
          <p:xfrm>
            <a:off x="3192" y="3776"/>
            <a:ext cx="136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93" r:id="rId12" imgW="1143000" imgH="228600" progId="Equation.3">
                    <p:embed/>
                  </p:oleObj>
                </mc:Choice>
                <mc:Fallback>
                  <p:oleObj r:id="rId12" imgW="1143000" imgH="2286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2" y="3776"/>
                          <a:ext cx="136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0200" name="Group 24"/>
          <p:cNvGrpSpPr>
            <a:grpSpLocks/>
          </p:cNvGrpSpPr>
          <p:nvPr/>
        </p:nvGrpSpPr>
        <p:grpSpPr bwMode="auto">
          <a:xfrm>
            <a:off x="5589588" y="2889250"/>
            <a:ext cx="3554412" cy="733425"/>
            <a:chOff x="3521" y="3010"/>
            <a:chExt cx="2239" cy="462"/>
          </a:xfrm>
        </p:grpSpPr>
        <p:sp>
          <p:nvSpPr>
            <p:cNvPr id="53264" name="AutoShape 25"/>
            <p:cNvSpPr>
              <a:spLocks noChangeArrowheads="1"/>
            </p:cNvSpPr>
            <p:nvPr/>
          </p:nvSpPr>
          <p:spPr bwMode="auto">
            <a:xfrm>
              <a:off x="3521" y="3010"/>
              <a:ext cx="2239" cy="455"/>
            </a:xfrm>
            <a:prstGeom prst="wedgeRoundRectCallout">
              <a:avLst>
                <a:gd name="adj1" fmla="val -68042"/>
                <a:gd name="adj2" fmla="val 126264"/>
                <a:gd name="adj3" fmla="val 1666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53265" name="Object 26"/>
            <p:cNvGraphicFramePr>
              <a:graphicFrameLocks noChangeAspect="1"/>
            </p:cNvGraphicFramePr>
            <p:nvPr/>
          </p:nvGraphicFramePr>
          <p:xfrm>
            <a:off x="3645" y="3010"/>
            <a:ext cx="1944" cy="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94" r:id="rId14" imgW="1993900" imgH="419100" progId="Equation.3">
                    <p:embed/>
                  </p:oleObj>
                </mc:Choice>
                <mc:Fallback>
                  <p:oleObj r:id="rId14" imgW="1993900" imgH="41910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5" y="3010"/>
                          <a:ext cx="1944" cy="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932363" y="5049838"/>
            <a:ext cx="854075" cy="45720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华文中宋" pitchFamily="2" charset="-122"/>
                <a:ea typeface="华文中宋" pitchFamily="2" charset="-122"/>
              </a:rPr>
              <a:t>隔掉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5876925" y="5003800"/>
          <a:ext cx="8096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5" name="Equation" r:id="rId16" imgW="393529" imgH="253890" progId="Equation.DSMT4">
                  <p:embed/>
                </p:oleObj>
              </mc:Choice>
              <mc:Fallback>
                <p:oleObj name="Equation" r:id="rId16" imgW="393529" imgH="25389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6925" y="5003800"/>
                        <a:ext cx="809625" cy="539750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6777038" y="4959350"/>
          <a:ext cx="765175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6" name="Equation" r:id="rId18" imgW="368140" imgH="253890" progId="Equation.DSMT4">
                  <p:embed/>
                </p:oleObj>
              </mc:Choice>
              <mc:Fallback>
                <p:oleObj name="Equation" r:id="rId18" imgW="368140" imgH="25389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7038" y="4959350"/>
                        <a:ext cx="765175" cy="563563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5"/>
          <p:cNvGraphicFramePr>
            <a:graphicFrameLocks noChangeAspect="1"/>
          </p:cNvGraphicFramePr>
          <p:nvPr/>
        </p:nvGraphicFramePr>
        <p:xfrm>
          <a:off x="927100" y="5273675"/>
          <a:ext cx="2957513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7" name="Equation" r:id="rId20" imgW="1333500" imgH="279400" progId="Equation.DSMT4">
                  <p:embed/>
                </p:oleObj>
              </mc:Choice>
              <mc:Fallback>
                <p:oleObj name="Equation" r:id="rId20" imgW="1333500" imgH="2794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5273675"/>
                        <a:ext cx="2957513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6"/>
          <p:cNvGraphicFramePr>
            <a:graphicFrameLocks noChangeAspect="1"/>
          </p:cNvGraphicFramePr>
          <p:nvPr/>
        </p:nvGraphicFramePr>
        <p:xfrm>
          <a:off x="881063" y="5903913"/>
          <a:ext cx="282257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8" name="Equation" r:id="rId22" imgW="1117600" imgH="279400" progId="Equation.DSMT4">
                  <p:embed/>
                </p:oleObj>
              </mc:Choice>
              <mc:Fallback>
                <p:oleObj name="Equation" r:id="rId22" imgW="1117600" imgH="2794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63" y="5903913"/>
                        <a:ext cx="2822575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020750A-FBF3-40D5-97DE-531E1F835793}" type="slidenum">
              <a:rPr lang="en-US" altLang="zh-CN" smtClean="0"/>
              <a:pPr eaLnBrk="1" hangingPunct="1"/>
              <a:t>52</a:t>
            </a:fld>
            <a:endParaRPr lang="en-US" altLang="zh-CN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0" y="1898650"/>
            <a:ext cx="8969375" cy="418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lvl="2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</a:pPr>
            <a:r>
              <a:rPr lang="zh-CN" altLang="en-US" sz="2500" b="1">
                <a:latin typeface="Times New Roman" pitchFamily="18" charset="0"/>
                <a:ea typeface="楷体_GB2312" pitchFamily="49" charset="-122"/>
              </a:rPr>
              <a:t>输出</a:t>
            </a:r>
            <a:r>
              <a:rPr lang="zh-CN" altLang="en-US" sz="2500" b="1">
                <a:solidFill>
                  <a:schemeClr val="hlink"/>
                </a:solidFill>
                <a:latin typeface="Times New Roman" pitchFamily="18" charset="0"/>
                <a:ea typeface="楷体_GB2312" pitchFamily="49" charset="-122"/>
              </a:rPr>
              <a:t>有用信号</a:t>
            </a:r>
            <a:r>
              <a:rPr lang="zh-CN" altLang="en-US" sz="2500" b="1">
                <a:latin typeface="Times New Roman" pitchFamily="18" charset="0"/>
                <a:ea typeface="楷体_GB2312" pitchFamily="49" charset="-122"/>
              </a:rPr>
              <a:t>功率为</a:t>
            </a:r>
          </a:p>
          <a:p>
            <a:pPr lvl="3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</a:pPr>
            <a:endParaRPr lang="zh-CN" altLang="en-US" sz="2400" b="1">
              <a:latin typeface="Times New Roman" pitchFamily="18" charset="0"/>
              <a:ea typeface="楷体_GB2312" pitchFamily="49" charset="-122"/>
            </a:endParaRPr>
          </a:p>
          <a:p>
            <a:pPr lvl="2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</a:pPr>
            <a:r>
              <a:rPr lang="zh-CN" altLang="en-US" sz="2500" b="1">
                <a:latin typeface="Times New Roman" pitchFamily="18" charset="0"/>
                <a:ea typeface="楷体_GB2312" pitchFamily="49" charset="-122"/>
              </a:rPr>
              <a:t>输出</a:t>
            </a:r>
            <a:r>
              <a:rPr lang="zh-CN" altLang="en-US" sz="2500" b="1">
                <a:solidFill>
                  <a:schemeClr val="hlink"/>
                </a:solidFill>
                <a:latin typeface="Times New Roman" pitchFamily="18" charset="0"/>
                <a:ea typeface="楷体_GB2312" pitchFamily="49" charset="-122"/>
              </a:rPr>
              <a:t>噪声</a:t>
            </a:r>
            <a:r>
              <a:rPr lang="zh-CN" altLang="en-US" sz="2500" b="1">
                <a:latin typeface="Times New Roman" pitchFamily="18" charset="0"/>
                <a:ea typeface="楷体_GB2312" pitchFamily="49" charset="-122"/>
              </a:rPr>
              <a:t>功率为</a:t>
            </a:r>
          </a:p>
          <a:p>
            <a:pPr lvl="3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endParaRPr lang="zh-CN" altLang="en-US" sz="2400" b="1">
              <a:latin typeface="Times New Roman" pitchFamily="18" charset="0"/>
              <a:ea typeface="楷体_GB2312" pitchFamily="49" charset="-122"/>
            </a:endParaRPr>
          </a:p>
          <a:p>
            <a:pPr lvl="2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</a:pPr>
            <a:r>
              <a:rPr lang="zh-CN" altLang="en-US" sz="2500" b="1">
                <a:solidFill>
                  <a:schemeClr val="hlink"/>
                </a:solidFill>
                <a:latin typeface="Times New Roman" pitchFamily="18" charset="0"/>
                <a:ea typeface="楷体_GB2312" pitchFamily="49" charset="-122"/>
              </a:rPr>
              <a:t>输出信噪比</a:t>
            </a:r>
            <a:r>
              <a:rPr lang="zh-CN" altLang="en-US" sz="2500" b="1">
                <a:latin typeface="Times New Roman" pitchFamily="18" charset="0"/>
                <a:ea typeface="楷体_GB2312" pitchFamily="49" charset="-122"/>
              </a:rPr>
              <a:t>为</a:t>
            </a:r>
          </a:p>
          <a:p>
            <a:pPr lvl="2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</a:pPr>
            <a:endParaRPr lang="zh-CN" altLang="en-US" sz="2500" b="1">
              <a:latin typeface="Times New Roman" pitchFamily="18" charset="0"/>
              <a:ea typeface="楷体_GB2312" pitchFamily="49" charset="-122"/>
            </a:endParaRPr>
          </a:p>
          <a:p>
            <a:pPr lvl="2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</a:pPr>
            <a:r>
              <a:rPr lang="zh-CN" altLang="en-US" sz="2500" b="1">
                <a:latin typeface="Times New Roman" pitchFamily="18" charset="0"/>
                <a:ea typeface="楷体_GB2312" pitchFamily="49" charset="-122"/>
              </a:rPr>
              <a:t>已知</a:t>
            </a:r>
            <a:r>
              <a:rPr lang="zh-CN" altLang="en-US" sz="2500" b="1">
                <a:solidFill>
                  <a:schemeClr val="hlink"/>
                </a:solidFill>
                <a:latin typeface="Times New Roman" pitchFamily="18" charset="0"/>
                <a:ea typeface="楷体_GB2312" pitchFamily="49" charset="-122"/>
              </a:rPr>
              <a:t>输入信噪比</a:t>
            </a:r>
            <a:endParaRPr lang="zh-CN" altLang="en-US" sz="2500" b="1">
              <a:latin typeface="Times New Roman" pitchFamily="18" charset="0"/>
              <a:ea typeface="楷体_GB2312" pitchFamily="49" charset="-122"/>
            </a:endParaRPr>
          </a:p>
          <a:p>
            <a:pPr lvl="3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endParaRPr lang="zh-CN" altLang="en-US" sz="2400" b="1">
              <a:latin typeface="Times New Roman" pitchFamily="18" charset="0"/>
              <a:ea typeface="楷体_GB2312" pitchFamily="49" charset="-122"/>
            </a:endParaRPr>
          </a:p>
          <a:p>
            <a:pPr lvl="2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</a:pPr>
            <a:r>
              <a:rPr lang="zh-CN" altLang="en-US" sz="2500" b="1">
                <a:solidFill>
                  <a:schemeClr val="hlink"/>
                </a:solidFill>
                <a:latin typeface="Times New Roman" pitchFamily="18" charset="0"/>
                <a:ea typeface="楷体_GB2312" pitchFamily="49" charset="-122"/>
              </a:rPr>
              <a:t>制度增益</a:t>
            </a:r>
            <a:r>
              <a:rPr lang="zh-CN" altLang="en-US" sz="2500" b="1">
                <a:latin typeface="Times New Roman" pitchFamily="18" charset="0"/>
                <a:ea typeface="楷体_GB2312" pitchFamily="49" charset="-122"/>
              </a:rPr>
              <a:t>为</a:t>
            </a:r>
          </a:p>
        </p:txBody>
      </p:sp>
      <p:graphicFrame>
        <p:nvGraphicFramePr>
          <p:cNvPr id="54276" name="Object 13"/>
          <p:cNvGraphicFramePr>
            <a:graphicFrameLocks noChangeAspect="1"/>
          </p:cNvGraphicFramePr>
          <p:nvPr/>
        </p:nvGraphicFramePr>
        <p:xfrm>
          <a:off x="4302125" y="1854200"/>
          <a:ext cx="1349375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6" name="Equation" r:id="rId3" imgW="672808" imgH="266584" progId="Equation.DSMT4">
                  <p:embed/>
                </p:oleObj>
              </mc:Choice>
              <mc:Fallback>
                <p:oleObj name="Equation" r:id="rId3" imgW="672808" imgH="266584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25" y="1854200"/>
                        <a:ext cx="1349375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7" name="Object 14"/>
          <p:cNvGraphicFramePr>
            <a:graphicFrameLocks noChangeAspect="1"/>
          </p:cNvGraphicFramePr>
          <p:nvPr/>
        </p:nvGraphicFramePr>
        <p:xfrm>
          <a:off x="4302125" y="2663825"/>
          <a:ext cx="31496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7" name="Equation" r:id="rId5" imgW="1511300" imgH="266700" progId="Equation.DSMT4">
                  <p:embed/>
                </p:oleObj>
              </mc:Choice>
              <mc:Fallback>
                <p:oleObj name="Equation" r:id="rId5" imgW="1511300" imgH="2667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25" y="2663825"/>
                        <a:ext cx="314960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8" name="Object 15"/>
          <p:cNvGraphicFramePr>
            <a:graphicFrameLocks noChangeAspect="1"/>
          </p:cNvGraphicFramePr>
          <p:nvPr/>
        </p:nvGraphicFramePr>
        <p:xfrm>
          <a:off x="4346575" y="3384550"/>
          <a:ext cx="1441450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8" name="Equation" r:id="rId7" imgW="761669" imgH="482391" progId="Equation.DSMT4">
                  <p:embed/>
                </p:oleObj>
              </mc:Choice>
              <mc:Fallback>
                <p:oleObj name="Equation" r:id="rId7" imgW="761669" imgH="482391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6575" y="3384550"/>
                        <a:ext cx="1441450" cy="919163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9" name="Object 17"/>
          <p:cNvGraphicFramePr>
            <a:graphicFrameLocks noChangeAspect="1"/>
          </p:cNvGraphicFramePr>
          <p:nvPr/>
        </p:nvGraphicFramePr>
        <p:xfrm>
          <a:off x="2951163" y="1133475"/>
          <a:ext cx="319563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9" name="公式" r:id="rId9" imgW="1524000" imgH="228600" progId="Equation.3">
                  <p:embed/>
                </p:oleObj>
              </mc:Choice>
              <mc:Fallback>
                <p:oleObj name="公式" r:id="rId9" imgW="1524000" imgH="228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3" y="1133475"/>
                        <a:ext cx="3195637" cy="485775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0" name="Rectangle 18"/>
          <p:cNvSpPr>
            <a:spLocks noChangeArrowheads="1"/>
          </p:cNvSpPr>
          <p:nvPr/>
        </p:nvSpPr>
        <p:spPr bwMode="auto">
          <a:xfrm>
            <a:off x="1285875" y="323850"/>
            <a:ext cx="31511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33CC"/>
              </a:buClr>
              <a:buSzPct val="50000"/>
            </a:pPr>
            <a:r>
              <a:rPr lang="zh-CN" altLang="en-US" sz="2800" b="1">
                <a:solidFill>
                  <a:srgbClr val="990099"/>
                </a:solidFill>
                <a:latin typeface="Arial" charset="0"/>
                <a:ea typeface="华文细黑" pitchFamily="2" charset="-122"/>
                <a:cs typeface="Arial" charset="0"/>
              </a:rPr>
              <a:t>大信噪比情况</a:t>
            </a:r>
          </a:p>
        </p:txBody>
      </p:sp>
      <p:graphicFrame>
        <p:nvGraphicFramePr>
          <p:cNvPr id="54281" name="Object 19"/>
          <p:cNvGraphicFramePr>
            <a:graphicFrameLocks noChangeAspect="1"/>
          </p:cNvGraphicFramePr>
          <p:nvPr/>
        </p:nvGraphicFramePr>
        <p:xfrm>
          <a:off x="4211638" y="4464050"/>
          <a:ext cx="23209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0" name="公式" r:id="rId11" imgW="1155700" imgH="482600" progId="Equation.3">
                  <p:embed/>
                </p:oleObj>
              </mc:Choice>
              <mc:Fallback>
                <p:oleObj name="公式" r:id="rId11" imgW="1155700" imgH="4826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4464050"/>
                        <a:ext cx="2320925" cy="930275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2" name="Object 11"/>
          <p:cNvGraphicFramePr>
            <a:graphicFrameLocks noChangeAspect="1"/>
          </p:cNvGraphicFramePr>
          <p:nvPr/>
        </p:nvGraphicFramePr>
        <p:xfrm>
          <a:off x="3322638" y="5454650"/>
          <a:ext cx="3770312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1" name="Equation" r:id="rId13" imgW="1841500" imgH="508000" progId="Equation.DSMT4">
                  <p:embed/>
                </p:oleObj>
              </mc:Choice>
              <mc:Fallback>
                <p:oleObj name="Equation" r:id="rId13" imgW="1841500" imgH="5080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2638" y="5454650"/>
                        <a:ext cx="3770312" cy="1038225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5E5DE00-6D2D-4657-A10F-282447CFEFB5}" type="slidenum">
              <a:rPr lang="en-US" altLang="zh-CN" smtClean="0"/>
              <a:pPr eaLnBrk="1" hangingPunct="1"/>
              <a:t>53</a:t>
            </a:fld>
            <a:endParaRPr lang="en-US" altLang="zh-CN"/>
          </a:p>
        </p:txBody>
      </p:sp>
      <p:sp>
        <p:nvSpPr>
          <p:cNvPr id="55299" name="Rectangle 4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300" name="Rectangle 6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301" name="Rectangle 8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30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82600" y="2473325"/>
            <a:ext cx="1155700" cy="457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Bef>
                <a:spcPct val="20000"/>
              </a:spcBef>
              <a:buClr>
                <a:srgbClr val="FF0000"/>
              </a:buClr>
              <a:buSzPct val="55000"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  </a:t>
            </a:r>
            <a:r>
              <a:rPr lang="zh-CN" altLang="en-US" sz="2400" b="1" kern="0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rPr>
              <a:t>讨论</a:t>
            </a:r>
            <a:r>
              <a:rPr lang="zh-CN" altLang="en-US" sz="2400" b="1" kern="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5304" name="Object 11"/>
          <p:cNvGraphicFramePr>
            <a:graphicFrameLocks noChangeAspect="1"/>
          </p:cNvGraphicFramePr>
          <p:nvPr/>
        </p:nvGraphicFramePr>
        <p:xfrm>
          <a:off x="2951163" y="1042988"/>
          <a:ext cx="2700337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6" name="Equation" r:id="rId6" imgW="1155700" imgH="508000" progId="Equation.DSMT4">
                  <p:embed/>
                </p:oleObj>
              </mc:Choice>
              <mc:Fallback>
                <p:oleObj name="Equation" r:id="rId6" imgW="1155700" imgH="5080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3" y="1042988"/>
                        <a:ext cx="2700337" cy="1185862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/>
        </p:nvSpPr>
        <p:spPr>
          <a:xfrm>
            <a:off x="971550" y="2979738"/>
            <a:ext cx="7645400" cy="29400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20000"/>
              </a:spcBef>
              <a:buClr>
                <a:srgbClr val="595959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2400" b="1">
                <a:latin typeface="Times New Roman" pitchFamily="18" charset="0"/>
                <a:ea typeface="华文细黑" pitchFamily="2" charset="-122"/>
              </a:rPr>
              <a:t>AM</a:t>
            </a:r>
            <a:r>
              <a:rPr lang="zh-CN" altLang="en-US" sz="2400" b="1">
                <a:latin typeface="Times New Roman" pitchFamily="18" charset="0"/>
                <a:ea typeface="华文细黑" pitchFamily="2" charset="-122"/>
              </a:rPr>
              <a:t>信号的调制制度增益</a:t>
            </a:r>
            <a:r>
              <a:rPr lang="en-US" altLang="zh-CN" sz="2400" b="1" i="1">
                <a:latin typeface="Times New Roman" pitchFamily="18" charset="0"/>
                <a:ea typeface="华文细黑" pitchFamily="2" charset="-122"/>
              </a:rPr>
              <a:t>G</a:t>
            </a:r>
            <a:r>
              <a:rPr lang="en-US" altLang="zh-CN" sz="2400" b="1" baseline="-25000">
                <a:latin typeface="Times New Roman" pitchFamily="18" charset="0"/>
                <a:ea typeface="华文细黑" pitchFamily="2" charset="-122"/>
              </a:rPr>
              <a:t>AM</a:t>
            </a:r>
            <a:r>
              <a:rPr lang="zh-CN" altLang="en-US" sz="2400" b="1">
                <a:latin typeface="Times New Roman" pitchFamily="18" charset="0"/>
                <a:ea typeface="华文细黑" pitchFamily="2" charset="-122"/>
              </a:rPr>
              <a:t>随</a:t>
            </a:r>
            <a:r>
              <a:rPr lang="en-US" altLang="zh-CN" sz="2400" b="1" i="1">
                <a:latin typeface="Times New Roman" pitchFamily="18" charset="0"/>
                <a:ea typeface="华文细黑" pitchFamily="2" charset="-122"/>
              </a:rPr>
              <a:t>A</a:t>
            </a:r>
            <a:r>
              <a:rPr lang="en-US" altLang="zh-CN" sz="2400" b="1" baseline="-25000">
                <a:latin typeface="Times New Roman" pitchFamily="18" charset="0"/>
                <a:ea typeface="华文细黑" pitchFamily="2" charset="-122"/>
              </a:rPr>
              <a:t>0</a:t>
            </a:r>
            <a:r>
              <a:rPr lang="zh-CN" altLang="en-US" sz="2400" b="1">
                <a:latin typeface="Times New Roman" pitchFamily="18" charset="0"/>
                <a:ea typeface="华文细黑" pitchFamily="2" charset="-122"/>
              </a:rPr>
              <a:t>的减小而增加。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由于</a:t>
            </a:r>
            <a:r>
              <a:rPr lang="en-US" altLang="zh-CN" sz="2400" b="1">
                <a:solidFill>
                  <a:srgbClr val="0000CC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|</a:t>
            </a:r>
            <a:r>
              <a:rPr lang="en-US" altLang="zh-CN" sz="2400" b="1" i="1">
                <a:solidFill>
                  <a:srgbClr val="0000CC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m</a:t>
            </a:r>
            <a:r>
              <a:rPr lang="en-US" altLang="zh-CN" sz="2400" b="1">
                <a:solidFill>
                  <a:srgbClr val="0000CC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(</a:t>
            </a:r>
            <a:r>
              <a:rPr lang="en-US" altLang="zh-CN" sz="2400" b="1" i="1">
                <a:solidFill>
                  <a:srgbClr val="0000CC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t</a:t>
            </a:r>
            <a:r>
              <a:rPr lang="en-US" altLang="zh-CN" sz="2400" b="1">
                <a:solidFill>
                  <a:srgbClr val="0000CC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)|</a:t>
            </a:r>
            <a:r>
              <a:rPr lang="en-US" altLang="zh-CN" sz="2400" b="1" baseline="-25000">
                <a:solidFill>
                  <a:srgbClr val="0000CC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max</a:t>
            </a:r>
            <a:r>
              <a:rPr lang="en-US" altLang="zh-CN" sz="2400" b="1">
                <a:solidFill>
                  <a:srgbClr val="0000CC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 </a:t>
            </a:r>
            <a:r>
              <a:rPr lang="en-US" altLang="zh-CN" sz="2400" b="1">
                <a:solidFill>
                  <a:srgbClr val="0000CC"/>
                </a:solidFill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 </a:t>
            </a:r>
            <a:r>
              <a:rPr lang="en-US" altLang="zh-CN" sz="2400" b="1" i="1">
                <a:solidFill>
                  <a:srgbClr val="0000CC"/>
                </a:solidFill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A</a:t>
            </a:r>
            <a:r>
              <a:rPr lang="en-US" altLang="zh-CN" sz="2400" b="1" baseline="-25000">
                <a:solidFill>
                  <a:srgbClr val="0000CC"/>
                </a:solidFill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0</a:t>
            </a:r>
            <a:r>
              <a:rPr lang="zh-CN" altLang="en-US" sz="2400" b="1">
                <a:solidFill>
                  <a:srgbClr val="0000CC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，所以</a:t>
            </a:r>
            <a:r>
              <a:rPr lang="en-US" altLang="zh-CN" sz="2400" b="1" i="1">
                <a:solidFill>
                  <a:srgbClr val="0000CC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G</a:t>
            </a:r>
            <a:r>
              <a:rPr lang="en-US" altLang="zh-CN" sz="2400" b="1" baseline="-25000">
                <a:solidFill>
                  <a:srgbClr val="0000CC"/>
                </a:solidFill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AM </a:t>
            </a:r>
            <a:r>
              <a:rPr lang="en-US" altLang="zh-CN" sz="2400" b="1">
                <a:solidFill>
                  <a:srgbClr val="0000CC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&lt; 1</a:t>
            </a:r>
            <a:r>
              <a:rPr lang="zh-CN" altLang="en-US" sz="2400" b="1">
                <a:latin typeface="Times New Roman" pitchFamily="18" charset="0"/>
                <a:ea typeface="华文细黑" pitchFamily="2" charset="-122"/>
                <a:cs typeface="Arial" charset="0"/>
              </a:rPr>
              <a:t>，即</a:t>
            </a:r>
            <a:endParaRPr lang="en-US" altLang="zh-CN" sz="2400" b="1">
              <a:latin typeface="Times New Roman" pitchFamily="18" charset="0"/>
              <a:ea typeface="华文细黑" pitchFamily="2" charset="-122"/>
              <a:cs typeface="Arial" charset="0"/>
            </a:endParaRPr>
          </a:p>
          <a:p>
            <a:pPr marL="285750" indent="-285750">
              <a:spcBef>
                <a:spcPct val="20000"/>
              </a:spcBef>
              <a:buClr>
                <a:srgbClr val="595959"/>
              </a:buClr>
              <a:buSzPct val="60000"/>
              <a:buFont typeface="Wingdings" pitchFamily="2" charset="2"/>
              <a:buChar char="l"/>
              <a:defRPr/>
            </a:pPr>
            <a:endParaRPr lang="en-US" altLang="zh-CN" sz="2400" b="1">
              <a:solidFill>
                <a:srgbClr val="FF0000"/>
              </a:solidFill>
              <a:latin typeface="Times New Roman" pitchFamily="18" charset="0"/>
              <a:ea typeface="华文细黑" pitchFamily="2" charset="-122"/>
              <a:cs typeface="Arial" charset="0"/>
            </a:endParaRPr>
          </a:p>
          <a:p>
            <a:pPr marL="285750" indent="-285750">
              <a:spcBef>
                <a:spcPct val="20000"/>
              </a:spcBef>
              <a:buClr>
                <a:srgbClr val="595959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100%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调制，且</a:t>
            </a:r>
            <a:r>
              <a:rPr lang="en-US" altLang="zh-CN" sz="2400" b="1" i="1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 m</a:t>
            </a:r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(</a:t>
            </a:r>
            <a:r>
              <a:rPr lang="en-US" altLang="zh-CN" sz="2400" b="1" i="1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t</a:t>
            </a:r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)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 为单频正弦时：</a:t>
            </a:r>
            <a:endParaRPr lang="en-US" altLang="zh-CN" sz="2400" b="1">
              <a:solidFill>
                <a:srgbClr val="000000"/>
              </a:solidFill>
              <a:latin typeface="Times New Roman" pitchFamily="18" charset="0"/>
              <a:ea typeface="华文细黑" pitchFamily="2" charset="-122"/>
              <a:cs typeface="Arial" charset="0"/>
            </a:endParaRPr>
          </a:p>
          <a:p>
            <a:pPr marL="285750" indent="-285750">
              <a:spcBef>
                <a:spcPct val="20000"/>
              </a:spcBef>
              <a:buClr>
                <a:srgbClr val="595959"/>
              </a:buClr>
              <a:buSzPct val="60000"/>
              <a:buFont typeface="Wingdings" pitchFamily="2" charset="2"/>
              <a:buChar char="l"/>
              <a:defRPr/>
            </a:pPr>
            <a:endParaRPr lang="en-US" altLang="zh-CN" sz="2400" b="1">
              <a:solidFill>
                <a:srgbClr val="000000"/>
              </a:solidFill>
              <a:latin typeface="Times New Roman" pitchFamily="18" charset="0"/>
              <a:ea typeface="华文细黑" pitchFamily="2" charset="-122"/>
              <a:cs typeface="Arial" charset="0"/>
            </a:endParaRPr>
          </a:p>
          <a:p>
            <a:pPr marL="285750" indent="-285750">
              <a:spcBef>
                <a:spcPct val="20000"/>
              </a:spcBef>
              <a:buClr>
                <a:srgbClr val="595959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 b="1">
                <a:latin typeface="Times New Roman" pitchFamily="18" charset="0"/>
                <a:ea typeface="华文细黑" pitchFamily="2" charset="-122"/>
                <a:cs typeface="Arial" charset="0"/>
              </a:rPr>
              <a:t>相干解调的</a:t>
            </a:r>
            <a:r>
              <a:rPr lang="en-US" altLang="zh-CN" sz="2400" b="1" i="1">
                <a:solidFill>
                  <a:srgbClr val="0000CC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G</a:t>
            </a:r>
            <a:r>
              <a:rPr lang="en-US" altLang="zh-CN" sz="2400" b="1" baseline="-25000">
                <a:solidFill>
                  <a:srgbClr val="0000CC"/>
                </a:solidFill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AM </a:t>
            </a:r>
            <a:r>
              <a:rPr lang="zh-CN" altLang="en-US" sz="2400" b="1">
                <a:latin typeface="Times New Roman" pitchFamily="18" charset="0"/>
                <a:ea typeface="华文细黑" pitchFamily="2" charset="-122"/>
                <a:cs typeface="Arial" charset="0"/>
              </a:rPr>
              <a:t>如同上式，但不受信噪比条件的限制。</a:t>
            </a:r>
          </a:p>
        </p:txBody>
      </p:sp>
      <p:graphicFrame>
        <p:nvGraphicFramePr>
          <p:cNvPr id="55306" name="Object 25"/>
          <p:cNvGraphicFramePr>
            <a:graphicFrameLocks noChangeAspect="1"/>
          </p:cNvGraphicFramePr>
          <p:nvPr/>
        </p:nvGraphicFramePr>
        <p:xfrm>
          <a:off x="5832475" y="3608388"/>
          <a:ext cx="1081088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7" name="Equation" r:id="rId8" imgW="583947" imgH="431613" progId="Equation.DSMT4">
                  <p:embed/>
                </p:oleObj>
              </mc:Choice>
              <mc:Fallback>
                <p:oleObj name="Equation" r:id="rId8" imgW="583947" imgH="431613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2475" y="3608388"/>
                        <a:ext cx="1081088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7" name="Object 1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057900" y="4546600"/>
          <a:ext cx="1169988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8" name="公式" r:id="rId10" imgW="571252" imgH="393529" progId="Equation.3">
                  <p:embed/>
                </p:oleObj>
              </mc:Choice>
              <mc:Fallback>
                <p:oleObj name="公式" r:id="rId10" imgW="571252" imgH="393529" progId="Equation.3">
                  <p:embed/>
                  <p:pic>
                    <p:nvPicPr>
                      <p:cNvPr id="0" name="Object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4546600"/>
                        <a:ext cx="1169988" cy="8048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66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Rain2117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490788"/>
            <a:ext cx="4889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B54DDBF-AC19-4BBA-A0D7-C5AFCAD01288}" type="slidenum">
              <a:rPr lang="en-US" altLang="zh-CN" smtClean="0"/>
              <a:pPr eaLnBrk="1" hangingPunct="1"/>
              <a:t>54</a:t>
            </a:fld>
            <a:endParaRPr lang="en-US" altLang="zh-CN"/>
          </a:p>
        </p:txBody>
      </p:sp>
      <p:sp>
        <p:nvSpPr>
          <p:cNvPr id="56323" name="矩形 9"/>
          <p:cNvSpPr>
            <a:spLocks noChangeArrowheads="1"/>
          </p:cNvSpPr>
          <p:nvPr/>
        </p:nvSpPr>
        <p:spPr bwMode="auto">
          <a:xfrm>
            <a:off x="341313" y="323850"/>
            <a:ext cx="30273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33CC"/>
              </a:buClr>
              <a:buSzPct val="50000"/>
            </a:pPr>
            <a:r>
              <a:rPr lang="en-US" altLang="zh-CN" sz="2800" b="1">
                <a:solidFill>
                  <a:srgbClr val="990099"/>
                </a:solidFill>
                <a:latin typeface="Arial" charset="0"/>
                <a:ea typeface="华文细黑" pitchFamily="2" charset="-122"/>
                <a:cs typeface="Arial" charset="0"/>
              </a:rPr>
              <a:t>(2)  </a:t>
            </a:r>
            <a:r>
              <a:rPr lang="zh-CN" altLang="en-US" sz="2800" b="1">
                <a:solidFill>
                  <a:srgbClr val="990099"/>
                </a:solidFill>
                <a:latin typeface="Arial" charset="0"/>
                <a:ea typeface="华文细黑" pitchFamily="2" charset="-122"/>
                <a:cs typeface="Arial" charset="0"/>
              </a:rPr>
              <a:t>小信噪比时</a:t>
            </a:r>
          </a:p>
        </p:txBody>
      </p:sp>
      <p:graphicFrame>
        <p:nvGraphicFramePr>
          <p:cNvPr id="56324" name="Object 4"/>
          <p:cNvGraphicFramePr>
            <a:graphicFrameLocks noChangeAspect="1"/>
          </p:cNvGraphicFramePr>
          <p:nvPr/>
        </p:nvGraphicFramePr>
        <p:xfrm>
          <a:off x="3041650" y="279400"/>
          <a:ext cx="4040188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7" name="Equation" r:id="rId5" imgW="1765300" imgH="292100" progId="Equation.DSMT4">
                  <p:embed/>
                </p:oleObj>
              </mc:Choice>
              <mc:Fallback>
                <p:oleObj name="Equation" r:id="rId5" imgW="1765300" imgH="292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1650" y="279400"/>
                        <a:ext cx="4040188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5" name="Object 7"/>
          <p:cNvGraphicFramePr>
            <a:graphicFrameLocks noChangeAspect="1"/>
          </p:cNvGraphicFramePr>
          <p:nvPr/>
        </p:nvGraphicFramePr>
        <p:xfrm>
          <a:off x="1692275" y="2168525"/>
          <a:ext cx="548163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8" name="公式" r:id="rId7" imgW="3479800" imgH="292100" progId="Equation.3">
                  <p:embed/>
                </p:oleObj>
              </mc:Choice>
              <mc:Fallback>
                <p:oleObj name="公式" r:id="rId7" imgW="34798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168525"/>
                        <a:ext cx="5481638" cy="465138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8" name="Object 8"/>
          <p:cNvGraphicFramePr>
            <a:graphicFrameLocks noChangeAspect="1"/>
          </p:cNvGraphicFramePr>
          <p:nvPr/>
        </p:nvGraphicFramePr>
        <p:xfrm>
          <a:off x="522288" y="2754313"/>
          <a:ext cx="390366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9" name="公式" r:id="rId9" imgW="2273300" imgH="292100" progId="Equation.3">
                  <p:embed/>
                </p:oleObj>
              </mc:Choice>
              <mc:Fallback>
                <p:oleObj name="公式" r:id="rId9" imgW="2273300" imgH="292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8" y="2754313"/>
                        <a:ext cx="390366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9" name="Object 9"/>
          <p:cNvGraphicFramePr>
            <a:graphicFrameLocks noChangeAspect="1"/>
          </p:cNvGraphicFramePr>
          <p:nvPr/>
        </p:nvGraphicFramePr>
        <p:xfrm>
          <a:off x="4392613" y="2663825"/>
          <a:ext cx="431482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0" name="公式" r:id="rId11" imgW="2616200" imgH="533400" progId="Equation.3">
                  <p:embed/>
                </p:oleObj>
              </mc:Choice>
              <mc:Fallback>
                <p:oleObj name="公式" r:id="rId11" imgW="2616200" imgH="533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2613" y="2663825"/>
                        <a:ext cx="4314825" cy="88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7770" name="Group 10"/>
          <p:cNvGrpSpPr>
            <a:grpSpLocks/>
          </p:cNvGrpSpPr>
          <p:nvPr/>
        </p:nvGrpSpPr>
        <p:grpSpPr bwMode="auto">
          <a:xfrm>
            <a:off x="341313" y="4733925"/>
            <a:ext cx="3194050" cy="739775"/>
            <a:chOff x="102" y="3854"/>
            <a:chExt cx="2012" cy="466"/>
          </a:xfrm>
        </p:grpSpPr>
        <p:sp>
          <p:nvSpPr>
            <p:cNvPr id="56336" name="AutoShape 11"/>
            <p:cNvSpPr>
              <a:spLocks noChangeArrowheads="1"/>
            </p:cNvSpPr>
            <p:nvPr/>
          </p:nvSpPr>
          <p:spPr bwMode="auto">
            <a:xfrm>
              <a:off x="102" y="3861"/>
              <a:ext cx="1996" cy="459"/>
            </a:xfrm>
            <a:prstGeom prst="wedgeRoundRectCallout">
              <a:avLst>
                <a:gd name="adj1" fmla="val 31514"/>
                <a:gd name="adj2" fmla="val -123204"/>
                <a:gd name="adj3" fmla="val 1666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56337" name="Object 12"/>
            <p:cNvGraphicFramePr>
              <a:graphicFrameLocks noChangeAspect="1"/>
            </p:cNvGraphicFramePr>
            <p:nvPr/>
          </p:nvGraphicFramePr>
          <p:xfrm>
            <a:off x="130" y="3854"/>
            <a:ext cx="1984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61" name="公式" r:id="rId13" imgW="1930400" imgH="431800" progId="Equation.3">
                    <p:embed/>
                  </p:oleObj>
                </mc:Choice>
                <mc:Fallback>
                  <p:oleObj name="公式" r:id="rId13" imgW="1930400" imgH="4318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" y="3854"/>
                          <a:ext cx="1984" cy="4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7773" name="Object 13"/>
          <p:cNvGraphicFramePr>
            <a:graphicFrameLocks noChangeAspect="1"/>
          </p:cNvGraphicFramePr>
          <p:nvPr/>
        </p:nvGraphicFramePr>
        <p:xfrm>
          <a:off x="522288" y="3563938"/>
          <a:ext cx="4084637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2" name="公式" r:id="rId15" imgW="2476500" imgH="482600" progId="Equation.3">
                  <p:embed/>
                </p:oleObj>
              </mc:Choice>
              <mc:Fallback>
                <p:oleObj name="公式" r:id="rId15" imgW="2476500" imgH="482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8" y="3563938"/>
                        <a:ext cx="4084637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74" name="Object 14"/>
          <p:cNvGraphicFramePr>
            <a:graphicFrameLocks noChangeAspect="1"/>
          </p:cNvGraphicFramePr>
          <p:nvPr/>
        </p:nvGraphicFramePr>
        <p:xfrm>
          <a:off x="4662488" y="3608388"/>
          <a:ext cx="401955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3" name="公式" r:id="rId17" imgW="2438400" imgH="482600" progId="Equation.3">
                  <p:embed/>
                </p:oleObj>
              </mc:Choice>
              <mc:Fallback>
                <p:oleObj name="公式" r:id="rId17" imgW="2438400" imgH="482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2488" y="3608388"/>
                        <a:ext cx="4019550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75" name="Object 15"/>
          <p:cNvGraphicFramePr>
            <a:graphicFrameLocks noChangeAspect="1"/>
          </p:cNvGraphicFramePr>
          <p:nvPr/>
        </p:nvGraphicFramePr>
        <p:xfrm>
          <a:off x="4662488" y="4554538"/>
          <a:ext cx="3665537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4" name="公式" r:id="rId19" imgW="2222500" imgH="482600" progId="Equation.3">
                  <p:embed/>
                </p:oleObj>
              </mc:Choice>
              <mc:Fallback>
                <p:oleObj name="公式" r:id="rId19" imgW="2222500" imgH="482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2488" y="4554538"/>
                        <a:ext cx="3665537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2" name="Object 10"/>
          <p:cNvGraphicFramePr>
            <a:graphicFrameLocks noChangeAspect="1"/>
          </p:cNvGraphicFramePr>
          <p:nvPr/>
        </p:nvGraphicFramePr>
        <p:xfrm>
          <a:off x="1466850" y="1268413"/>
          <a:ext cx="5464175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5" name="Equation" r:id="rId21" imgW="2171700" imgH="330200" progId="Equation.DSMT4">
                  <p:embed/>
                </p:oleObj>
              </mc:Choice>
              <mc:Fallback>
                <p:oleObj name="Equation" r:id="rId21" imgW="2171700" imgH="330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268413"/>
                        <a:ext cx="5464175" cy="83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2097088" y="5543550"/>
            <a:ext cx="6178550" cy="11080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ts val="4000"/>
              </a:lnSpc>
              <a:defRPr/>
            </a:pP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 小信噪比时，信号被扰乱成噪声，导致输出</a:t>
            </a:r>
            <a:endParaRPr lang="en-US" altLang="zh-CN" sz="2400" dirty="0">
              <a:latin typeface="华文中宋" pitchFamily="2" charset="-122"/>
              <a:ea typeface="华文中宋" pitchFamily="2" charset="-122"/>
            </a:endParaRPr>
          </a:p>
          <a:p>
            <a:pPr>
              <a:lnSpc>
                <a:spcPts val="4000"/>
              </a:lnSpc>
              <a:defRPr/>
            </a:pPr>
            <a:r>
              <a:rPr lang="en-US" altLang="zh-CN" sz="2400" dirty="0">
                <a:latin typeface="华文中宋" pitchFamily="2" charset="-122"/>
                <a:ea typeface="华文中宋" pitchFamily="2" charset="-122"/>
              </a:rPr>
              <a:t> </a:t>
            </a: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信噪比急剧恶化</a:t>
            </a:r>
            <a:r>
              <a:rPr lang="en-US" altLang="zh-CN" sz="2400" b="1" kern="0" dirty="0">
                <a:latin typeface="华文中宋" pitchFamily="2" charset="-122"/>
                <a:ea typeface="华文中宋" pitchFamily="2" charset="-122"/>
              </a:rPr>
              <a:t>——</a:t>
            </a:r>
            <a:r>
              <a:rPr lang="zh-CN" altLang="en-US" sz="2400" b="1" kern="0" dirty="0">
                <a:solidFill>
                  <a:srgbClr val="990099"/>
                </a:solidFill>
                <a:latin typeface="黑体" pitchFamily="2" charset="-122"/>
                <a:ea typeface="黑体" pitchFamily="2" charset="-122"/>
              </a:rPr>
              <a:t>门限效应</a:t>
            </a:r>
            <a:r>
              <a:rPr lang="zh-CN" altLang="en-US" sz="2400" b="1" kern="0" dirty="0">
                <a:latin typeface="华文中宋" pitchFamily="2" charset="-122"/>
                <a:ea typeface="华文中宋" pitchFamily="2" charset="-122"/>
              </a:rPr>
              <a:t>。</a:t>
            </a:r>
            <a:r>
              <a:rPr lang="en-US" altLang="zh-CN" sz="2400" b="1" kern="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 </a:t>
            </a:r>
            <a:endParaRPr lang="zh-CN" altLang="en-US" sz="2400" dirty="0"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14" name="Rain2133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5740400"/>
            <a:ext cx="4445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717550" y="5740400"/>
            <a:ext cx="1195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 </a:t>
            </a:r>
            <a:r>
              <a:rPr lang="zh-CN" altLang="en-US" sz="2400" b="1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可见：</a:t>
            </a:r>
            <a:endParaRPr lang="zh-CN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7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7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7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7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7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7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9" grpId="0" animBg="1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AC42DD3-097D-4BAA-A8F0-7C596E695063}" type="slidenum">
              <a:rPr lang="en-US" altLang="zh-CN" smtClean="0"/>
              <a:pPr eaLnBrk="1" hangingPunct="1"/>
              <a:t>55</a:t>
            </a:fld>
            <a:endParaRPr lang="en-US" altLang="zh-CN"/>
          </a:p>
        </p:txBody>
      </p:sp>
      <p:sp>
        <p:nvSpPr>
          <p:cNvPr id="9" name="矩形 24"/>
          <p:cNvSpPr>
            <a:spLocks noChangeArrowheads="1"/>
          </p:cNvSpPr>
          <p:nvPr/>
        </p:nvSpPr>
        <p:spPr bwMode="auto">
          <a:xfrm>
            <a:off x="1106488" y="4508500"/>
            <a:ext cx="3244850" cy="96996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SzPct val="85000"/>
              <a:defRPr/>
            </a:pPr>
            <a:r>
              <a:rPr lang="zh-CN" altLang="en-US" sz="2400" b="1" dirty="0">
                <a:solidFill>
                  <a:srgbClr val="990099"/>
                </a:solidFill>
                <a:latin typeface="黑体" pitchFamily="2" charset="-122"/>
                <a:ea typeface="黑体" pitchFamily="2" charset="-122"/>
              </a:rPr>
              <a:t>原因</a:t>
            </a:r>
            <a:r>
              <a:rPr lang="zh-CN" altLang="en-US" sz="2400" dirty="0">
                <a:solidFill>
                  <a:srgbClr val="990099"/>
                </a:solidFill>
                <a:latin typeface="华文中宋" pitchFamily="2" charset="-122"/>
                <a:ea typeface="华文中宋" pitchFamily="2" charset="-122"/>
              </a:rPr>
              <a:t>：</a:t>
            </a: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包络检波器</a:t>
            </a:r>
            <a:endParaRPr lang="en-US" altLang="zh-CN" sz="2400" dirty="0">
              <a:latin typeface="华文中宋" pitchFamily="2" charset="-122"/>
              <a:ea typeface="华文中宋" pitchFamily="2" charset="-122"/>
            </a:endParaRPr>
          </a:p>
          <a:p>
            <a:pPr algn="just">
              <a:spcBef>
                <a:spcPct val="20000"/>
              </a:spcBef>
              <a:buSzPct val="85000"/>
              <a:defRPr/>
            </a:pP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  的非线性解调作用</a:t>
            </a:r>
            <a:r>
              <a:rPr lang="zh-CN" altLang="en-US" sz="2800" dirty="0">
                <a:latin typeface="华文中宋" pitchFamily="2" charset="-122"/>
                <a:ea typeface="华文中宋" pitchFamily="2" charset="-122"/>
              </a:rPr>
              <a:t>。</a:t>
            </a:r>
          </a:p>
        </p:txBody>
      </p:sp>
      <p:graphicFrame>
        <p:nvGraphicFramePr>
          <p:cNvPr id="52226" name="Object 7"/>
          <p:cNvGraphicFramePr>
            <a:graphicFrameLocks noChangeAspect="1"/>
          </p:cNvGraphicFramePr>
          <p:nvPr/>
        </p:nvGraphicFramePr>
        <p:xfrm>
          <a:off x="5238750" y="3117850"/>
          <a:ext cx="3111500" cy="328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6" name="Visio" r:id="rId5" imgW="1035404" imgH="1092778" progId="Visio.Drawing.11">
                  <p:embed/>
                </p:oleObj>
              </mc:Choice>
              <mc:Fallback>
                <p:oleObj name="Visio" r:id="rId5" imgW="1035404" imgH="1092778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0" y="3117850"/>
                        <a:ext cx="3111500" cy="328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3" name="Rectangle 9"/>
          <p:cNvSpPr>
            <a:spLocks noChangeArrowheads="1"/>
          </p:cNvSpPr>
          <p:nvPr/>
        </p:nvSpPr>
        <p:spPr bwMode="auto">
          <a:xfrm>
            <a:off x="838200" y="1871663"/>
            <a:ext cx="2268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50000"/>
              <a:buFont typeface="Wingdings" pitchFamily="2" charset="2"/>
              <a:buChar char="u"/>
            </a:pPr>
            <a:r>
              <a:rPr lang="zh-CN" altLang="en-US" sz="28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大</a:t>
            </a:r>
            <a:r>
              <a:rPr lang="zh-CN" altLang="en-US" sz="2400" b="1">
                <a:latin typeface="黑体" pitchFamily="2" charset="-122"/>
                <a:ea typeface="黑体" pitchFamily="2" charset="-122"/>
              </a:rPr>
              <a:t>信噪比时</a:t>
            </a:r>
            <a:r>
              <a:rPr lang="zh-CN" altLang="en-US" sz="2400" b="1"/>
              <a:t>：</a:t>
            </a:r>
          </a:p>
        </p:txBody>
      </p:sp>
      <p:sp>
        <p:nvSpPr>
          <p:cNvPr id="52234" name="Rectangle 10"/>
          <p:cNvSpPr>
            <a:spLocks noChangeArrowheads="1"/>
          </p:cNvSpPr>
          <p:nvPr/>
        </p:nvSpPr>
        <p:spPr bwMode="auto">
          <a:xfrm>
            <a:off x="793750" y="3305175"/>
            <a:ext cx="3956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50000"/>
              <a:buFont typeface="Wingdings" pitchFamily="2" charset="2"/>
              <a:buChar char="u"/>
            </a:pPr>
            <a:r>
              <a:rPr lang="zh-CN" altLang="en-US" sz="2800" b="1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小</a:t>
            </a:r>
            <a:r>
              <a:rPr lang="zh-CN" altLang="en-US" sz="2400" b="1">
                <a:latin typeface="黑体" pitchFamily="2" charset="-122"/>
                <a:ea typeface="黑体" pitchFamily="2" charset="-122"/>
              </a:rPr>
              <a:t>信噪比时</a:t>
            </a:r>
            <a:r>
              <a:rPr lang="zh-CN" altLang="en-US" sz="2400" b="1"/>
              <a:t>：</a:t>
            </a:r>
            <a:r>
              <a:rPr lang="zh-CN" altLang="en-US" sz="2400" b="1">
                <a:solidFill>
                  <a:srgbClr val="990099"/>
                </a:solidFill>
                <a:latin typeface="黑体" pitchFamily="2" charset="-122"/>
                <a:ea typeface="黑体" pitchFamily="2" charset="-122"/>
              </a:rPr>
              <a:t>门限效应</a:t>
            </a: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905000" y="1073150"/>
            <a:ext cx="4889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55000"/>
            </a:pPr>
            <a:r>
              <a:rPr lang="en-US" altLang="zh-CN" sz="2400" b="1">
                <a:solidFill>
                  <a:srgbClr val="003399"/>
                </a:solidFill>
                <a:latin typeface="Arial" charset="0"/>
                <a:ea typeface="黑体" pitchFamily="2" charset="-122"/>
                <a:cs typeface="Arial" charset="0"/>
              </a:rPr>
              <a:t>AM-</a:t>
            </a:r>
            <a:r>
              <a:rPr lang="zh-CN" altLang="en-US" sz="2400" b="1">
                <a:solidFill>
                  <a:srgbClr val="003399"/>
                </a:solidFill>
                <a:latin typeface="Arial" charset="0"/>
                <a:ea typeface="黑体" pitchFamily="2" charset="-122"/>
                <a:cs typeface="Arial" charset="0"/>
              </a:rPr>
              <a:t>包络检波</a:t>
            </a:r>
            <a:r>
              <a:rPr lang="zh-CN" altLang="en-US" sz="2400" b="1">
                <a:latin typeface="Arial" charset="0"/>
                <a:ea typeface="黑体" pitchFamily="2" charset="-122"/>
                <a:cs typeface="Arial" charset="0"/>
              </a:rPr>
              <a:t>系统的抗噪声性能：</a:t>
            </a:r>
            <a:endParaRPr lang="zh-CN" altLang="en-US" sz="2400" b="1">
              <a:solidFill>
                <a:srgbClr val="7030A0"/>
              </a:solidFill>
              <a:latin typeface="Arial" charset="0"/>
              <a:ea typeface="黑体" pitchFamily="2" charset="-122"/>
              <a:cs typeface="Arial" charset="0"/>
            </a:endParaRPr>
          </a:p>
        </p:txBody>
      </p:sp>
      <p:graphicFrame>
        <p:nvGraphicFramePr>
          <p:cNvPr id="6" name="Object 11"/>
          <p:cNvGraphicFramePr>
            <a:graphicFrameLocks noChangeAspect="1"/>
          </p:cNvGraphicFramePr>
          <p:nvPr/>
        </p:nvGraphicFramePr>
        <p:xfrm>
          <a:off x="2911475" y="1882775"/>
          <a:ext cx="232727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7" name="Equation" r:id="rId7" imgW="1155700" imgH="508000" progId="Equation.DSMT4">
                  <p:embed/>
                </p:oleObj>
              </mc:Choice>
              <mc:Fallback>
                <p:oleObj name="Equation" r:id="rId7" imgW="1155700" imgH="5080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1475" y="1882775"/>
                        <a:ext cx="2327275" cy="1022350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50" name="Object 10"/>
          <p:cNvGraphicFramePr>
            <a:graphicFrameLocks noChangeAspect="1"/>
          </p:cNvGraphicFramePr>
          <p:nvPr/>
        </p:nvGraphicFramePr>
        <p:xfrm>
          <a:off x="7002463" y="1943100"/>
          <a:ext cx="128905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8" name="公式" r:id="rId9" imgW="571252" imgH="393529" progId="Equation.3">
                  <p:embed/>
                </p:oleObj>
              </mc:Choice>
              <mc:Fallback>
                <p:oleObj name="公式" r:id="rId9" imgW="571252" imgH="39352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2463" y="1943100"/>
                        <a:ext cx="1289050" cy="8874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66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1" name="Object 17"/>
          <p:cNvGraphicFramePr>
            <a:graphicFrameLocks noChangeAspect="1"/>
          </p:cNvGraphicFramePr>
          <p:nvPr/>
        </p:nvGraphicFramePr>
        <p:xfrm>
          <a:off x="5292725" y="2081213"/>
          <a:ext cx="15906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9" name="Equation" r:id="rId11" imgW="698197" imgH="253890" progId="Equation.DSMT4">
                  <p:embed/>
                </p:oleObj>
              </mc:Choice>
              <mc:Fallback>
                <p:oleObj name="Equation" r:id="rId11" imgW="698197" imgH="25389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2081213"/>
                        <a:ext cx="1590675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Rain2164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0" y="33401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椭圆 11"/>
          <p:cNvSpPr/>
          <p:nvPr/>
        </p:nvSpPr>
        <p:spPr bwMode="auto">
          <a:xfrm>
            <a:off x="571500" y="673100"/>
            <a:ext cx="1066800" cy="666750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r>
              <a:rPr lang="zh-CN" altLang="en-US" sz="2400" b="1" kern="0" dirty="0">
                <a:solidFill>
                  <a:srgbClr val="990099"/>
                </a:solidFill>
                <a:latin typeface="黑体" pitchFamily="2" charset="-122"/>
                <a:ea typeface="黑体" pitchFamily="2" charset="-122"/>
              </a:rPr>
              <a:t>归纳</a:t>
            </a:r>
            <a:endParaRPr lang="zh-CN" altLang="en-US" sz="2400" b="1" dirty="0">
              <a:solidFill>
                <a:srgbClr val="990099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5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419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9" grpId="0" animBg="1"/>
      <p:bldP spid="52233" grpId="0"/>
      <p:bldP spid="52234" grpId="0"/>
      <p:bldP spid="13" grpId="0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1D06BE2-A080-4E56-B08B-2B822CD5A2D5}" type="slidenum">
              <a:rPr lang="en-US" altLang="zh-CN" smtClean="0"/>
              <a:pPr eaLnBrk="1" hangingPunct="1"/>
              <a:t>56</a:t>
            </a:fld>
            <a:endParaRPr lang="en-US" altLang="zh-CN"/>
          </a:p>
        </p:txBody>
      </p:sp>
      <p:graphicFrame>
        <p:nvGraphicFramePr>
          <p:cNvPr id="58371" name="Object 6"/>
          <p:cNvGraphicFramePr>
            <a:graphicFrameLocks noChangeAspect="1"/>
          </p:cNvGraphicFramePr>
          <p:nvPr/>
        </p:nvGraphicFramePr>
        <p:xfrm>
          <a:off x="1657350" y="2770188"/>
          <a:ext cx="6045200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3" name="Visio" r:id="rId4" imgW="2106045" imgH="578745" progId="Visio.Drawing.11">
                  <p:embed/>
                </p:oleObj>
              </mc:Choice>
              <mc:Fallback>
                <p:oleObj name="Visio" r:id="rId4" imgW="2106045" imgH="578745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350" y="2770188"/>
                        <a:ext cx="6045200" cy="183515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D2E0FE">
                              <a:alpha val="60001"/>
                            </a:srgbClr>
                          </a:gs>
                          <a:gs pos="100000">
                            <a:srgbClr val="616876">
                              <a:alpha val="32999"/>
                            </a:srgbClr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3509963" y="3049588"/>
            <a:ext cx="933450" cy="6223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3810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BPF</a:t>
            </a:r>
            <a:endParaRPr lang="zh-CN" altLang="en-US" sz="2400" dirty="0">
              <a:solidFill>
                <a:srgbClr val="0033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26088" y="3021013"/>
            <a:ext cx="1035050" cy="64928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解调器</a:t>
            </a:r>
          </a:p>
        </p:txBody>
      </p:sp>
      <p:sp>
        <p:nvSpPr>
          <p:cNvPr id="23" name="矩形 22"/>
          <p:cNvSpPr/>
          <p:nvPr/>
        </p:nvSpPr>
        <p:spPr>
          <a:xfrm>
            <a:off x="5832475" y="1538288"/>
            <a:ext cx="1593850" cy="114458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28575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3800"/>
              </a:lnSpc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相干解调</a:t>
            </a:r>
            <a:endParaRPr lang="en-US" altLang="zh-CN" sz="2400" b="1" dirty="0">
              <a:solidFill>
                <a:schemeClr val="tx1"/>
              </a:solidFill>
              <a:latin typeface="华文中宋" pitchFamily="2" charset="-122"/>
              <a:ea typeface="华文中宋" pitchFamily="2" charset="-122"/>
            </a:endParaRPr>
          </a:p>
          <a:p>
            <a:pPr algn="ctr">
              <a:lnSpc>
                <a:spcPts val="3800"/>
              </a:lnSpc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包络检波</a:t>
            </a:r>
          </a:p>
        </p:txBody>
      </p:sp>
      <p:graphicFrame>
        <p:nvGraphicFramePr>
          <p:cNvPr id="135180" name="Object 12"/>
          <p:cNvGraphicFramePr>
            <a:graphicFrameLocks noChangeAspect="1"/>
          </p:cNvGraphicFramePr>
          <p:nvPr/>
        </p:nvGraphicFramePr>
        <p:xfrm>
          <a:off x="3213100" y="5094288"/>
          <a:ext cx="12890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4" name="Equation" r:id="rId6" imgW="520700" imgH="228600" progId="Equation.DSMT4">
                  <p:embed/>
                </p:oleObj>
              </mc:Choice>
              <mc:Fallback>
                <p:oleObj name="Equation" r:id="rId6" imgW="520700" imgH="228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100" y="5094288"/>
                        <a:ext cx="1289050" cy="56515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000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339850" y="5094288"/>
          <a:ext cx="12954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5" name="Equation" r:id="rId8" imgW="571252" imgH="228501" progId="Equation.DSMT4">
                  <p:embed/>
                </p:oleObj>
              </mc:Choice>
              <mc:Fallback>
                <p:oleObj name="Equation" r:id="rId8" imgW="571252" imgH="228501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850" y="5094288"/>
                        <a:ext cx="1295400" cy="5175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000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1"/>
          <p:cNvGraphicFramePr>
            <a:graphicFrameLocks noChangeAspect="1"/>
          </p:cNvGraphicFramePr>
          <p:nvPr/>
        </p:nvGraphicFramePr>
        <p:xfrm>
          <a:off x="5008563" y="4738688"/>
          <a:ext cx="2960687" cy="130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6" name="Equation" r:id="rId10" imgW="1155700" imgH="508000" progId="Equation.DSMT4">
                  <p:embed/>
                </p:oleObj>
              </mc:Choice>
              <mc:Fallback>
                <p:oleObj name="Equation" r:id="rId10" imgW="1155700" imgH="5080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8563" y="4738688"/>
                        <a:ext cx="2960687" cy="1300162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2724150" y="2238375"/>
            <a:ext cx="2089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B=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altLang="zh-CN" sz="2800" b="1" i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f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      </a:t>
            </a:r>
            <a:r>
              <a:rPr lang="en-US" altLang="zh-CN" sz="2800" b="1" i="1">
                <a:solidFill>
                  <a:srgbClr val="003399"/>
                </a:solidFill>
                <a:latin typeface="Times New Roman" pitchFamily="18" charset="0"/>
                <a:cs typeface="Arial" charset="0"/>
              </a:rPr>
              <a:t>f</a:t>
            </a:r>
            <a:r>
              <a:rPr lang="en-US" altLang="zh-CN" sz="2800" b="1" baseline="-25000">
                <a:solidFill>
                  <a:srgbClr val="003399"/>
                </a:solidFill>
                <a:latin typeface="Times New Roman" pitchFamily="18" charset="0"/>
                <a:cs typeface="Arial" charset="0"/>
              </a:rPr>
              <a:t>0</a:t>
            </a:r>
            <a:r>
              <a:rPr lang="en-US" altLang="zh-CN" sz="2800" b="1">
                <a:solidFill>
                  <a:srgbClr val="003399"/>
                </a:solidFill>
                <a:latin typeface="Times New Roman" pitchFamily="18" charset="0"/>
                <a:cs typeface="Arial" charset="0"/>
              </a:rPr>
              <a:t>=</a:t>
            </a:r>
            <a:r>
              <a:rPr lang="en-US" altLang="zh-CN" sz="2800" b="1" i="1">
                <a:solidFill>
                  <a:srgbClr val="003399"/>
                </a:solidFill>
                <a:latin typeface="Times New Roman" pitchFamily="18" charset="0"/>
                <a:cs typeface="Arial" charset="0"/>
              </a:rPr>
              <a:t>f</a:t>
            </a:r>
            <a:r>
              <a:rPr lang="en-US" altLang="zh-CN" sz="2800" b="1" i="1" baseline="-25000">
                <a:solidFill>
                  <a:srgbClr val="003399"/>
                </a:solidFill>
                <a:latin typeface="Times New Roman" pitchFamily="18" charset="0"/>
                <a:cs typeface="Arial" charset="0"/>
              </a:rPr>
              <a:t>c</a:t>
            </a:r>
            <a:endParaRPr lang="zh-CN" altLang="en-US" sz="2800" b="1">
              <a:solidFill>
                <a:srgbClr val="003399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2724150" y="1482725"/>
            <a:ext cx="31115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b="1" i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B= </a:t>
            </a:r>
            <a:r>
              <a:rPr lang="en-US" altLang="zh-CN" sz="2800" b="1" i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f</a:t>
            </a:r>
            <a:r>
              <a:rPr lang="en-US" altLang="zh-CN" sz="2800" b="1" baseline="-2500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zh-CN" sz="2800" i="1" baseline="-2500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    </a:t>
            </a:r>
            <a:r>
              <a:rPr lang="en-US" altLang="zh-CN" sz="2800" b="1" i="1">
                <a:solidFill>
                  <a:srgbClr val="003399"/>
                </a:solidFill>
                <a:latin typeface="Times New Roman" pitchFamily="18" charset="0"/>
                <a:cs typeface="Arial" charset="0"/>
              </a:rPr>
              <a:t>f</a:t>
            </a:r>
            <a:r>
              <a:rPr lang="en-US" altLang="zh-CN" sz="2800" b="1" baseline="-25000">
                <a:solidFill>
                  <a:srgbClr val="003399"/>
                </a:solidFill>
                <a:latin typeface="Times New Roman" pitchFamily="18" charset="0"/>
                <a:cs typeface="Arial" charset="0"/>
              </a:rPr>
              <a:t>0</a:t>
            </a:r>
            <a:r>
              <a:rPr lang="en-US" altLang="zh-CN" sz="2800" b="1">
                <a:solidFill>
                  <a:srgbClr val="003399"/>
                </a:solidFill>
                <a:latin typeface="Times New Roman" pitchFamily="18" charset="0"/>
                <a:cs typeface="Arial" charset="0"/>
              </a:rPr>
              <a:t>=</a:t>
            </a:r>
            <a:r>
              <a:rPr lang="en-US" altLang="zh-CN" sz="2800" b="1" i="1">
                <a:solidFill>
                  <a:srgbClr val="003399"/>
                </a:solidFill>
                <a:latin typeface="Times New Roman" pitchFamily="18" charset="0"/>
                <a:cs typeface="Arial" charset="0"/>
              </a:rPr>
              <a:t>f</a:t>
            </a:r>
            <a:r>
              <a:rPr lang="en-US" altLang="zh-CN" sz="2800" b="1" i="1" baseline="-25000">
                <a:solidFill>
                  <a:srgbClr val="003399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altLang="zh-CN" sz="2400" b="1">
                <a:solidFill>
                  <a:srgbClr val="003399"/>
                </a:solidFill>
                <a:latin typeface="Times New Roman" pitchFamily="18" charset="0"/>
                <a:cs typeface="Arial" charset="0"/>
              </a:rPr>
              <a:t>±</a:t>
            </a:r>
            <a:r>
              <a:rPr lang="en-US" altLang="zh-CN" sz="2800" b="1" i="1">
                <a:solidFill>
                  <a:srgbClr val="003399"/>
                </a:solidFill>
                <a:latin typeface="Times New Roman" pitchFamily="18" charset="0"/>
                <a:cs typeface="Arial" charset="0"/>
              </a:rPr>
              <a:t>f</a:t>
            </a:r>
            <a:r>
              <a:rPr lang="en-US" altLang="zh-CN" sz="2800" b="1" baseline="-25000">
                <a:solidFill>
                  <a:srgbClr val="003399"/>
                </a:solidFill>
                <a:latin typeface="Times New Roman" pitchFamily="18" charset="0"/>
                <a:cs typeface="Arial" charset="0"/>
              </a:rPr>
              <a:t>H </a:t>
            </a:r>
            <a:r>
              <a:rPr lang="en-US" altLang="zh-CN" sz="2800" b="1">
                <a:solidFill>
                  <a:srgbClr val="003399"/>
                </a:solidFill>
                <a:latin typeface="Times New Roman" pitchFamily="18" charset="0"/>
                <a:cs typeface="Arial" charset="0"/>
              </a:rPr>
              <a:t>/2</a:t>
            </a:r>
            <a:endParaRPr lang="zh-CN" altLang="en-US" sz="2800" b="1">
              <a:solidFill>
                <a:srgbClr val="003399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62038" y="368300"/>
            <a:ext cx="5580062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285750" indent="-285750">
              <a:spcBef>
                <a:spcPct val="20000"/>
              </a:spcBef>
              <a:buClr>
                <a:srgbClr val="FF0000"/>
              </a:buClr>
              <a:buSzPct val="55000"/>
              <a:defRPr/>
            </a:pPr>
            <a:r>
              <a:rPr lang="zh-CN" altLang="en-US" sz="2400" b="1" kern="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400" b="1" dirty="0">
                <a:latin typeface="黑体" pitchFamily="2" charset="-122"/>
                <a:ea typeface="黑体" pitchFamily="2" charset="-122"/>
              </a:rPr>
              <a:t>线性调制系统的抗噪声性能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sz="24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12800" y="2649538"/>
            <a:ext cx="889000" cy="19558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28575">
            <a:solidFill>
              <a:srgbClr val="7373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3800"/>
              </a:lnSpc>
              <a:defRPr/>
            </a:pPr>
            <a:r>
              <a:rPr lang="en-US" altLang="zh-CN" sz="2000" dirty="0">
                <a:solidFill>
                  <a:schemeClr val="tx1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DSB</a:t>
            </a:r>
          </a:p>
          <a:p>
            <a:pPr algn="ctr">
              <a:lnSpc>
                <a:spcPts val="3800"/>
              </a:lnSpc>
              <a:defRPr/>
            </a:pPr>
            <a:r>
              <a:rPr lang="en-US" altLang="zh-CN" sz="2000" dirty="0">
                <a:solidFill>
                  <a:schemeClr val="tx1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SSB</a:t>
            </a:r>
          </a:p>
          <a:p>
            <a:pPr algn="ctr">
              <a:lnSpc>
                <a:spcPts val="3800"/>
              </a:lnSpc>
              <a:defRPr/>
            </a:pPr>
            <a:r>
              <a:rPr lang="en-US" altLang="zh-CN" sz="2000" dirty="0">
                <a:solidFill>
                  <a:schemeClr val="tx1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VSB</a:t>
            </a:r>
          </a:p>
          <a:p>
            <a:pPr algn="ctr">
              <a:lnSpc>
                <a:spcPts val="3800"/>
              </a:lnSpc>
              <a:defRPr/>
            </a:pPr>
            <a:r>
              <a:rPr lang="en-US" altLang="zh-CN" sz="2000" dirty="0">
                <a:solidFill>
                  <a:schemeClr val="tx1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AM</a:t>
            </a:r>
          </a:p>
        </p:txBody>
      </p:sp>
      <p:sp>
        <p:nvSpPr>
          <p:cNvPr id="33" name="Rectangle 44"/>
          <p:cNvSpPr>
            <a:spLocks noChangeArrowheads="1"/>
          </p:cNvSpPr>
          <p:nvPr/>
        </p:nvSpPr>
        <p:spPr bwMode="auto">
          <a:xfrm>
            <a:off x="7407275" y="1719263"/>
            <a:ext cx="1736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抑制正交分量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661988" y="368300"/>
            <a:ext cx="889000" cy="444500"/>
          </a:xfrm>
          <a:prstGeom prst="round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小结</a:t>
            </a:r>
            <a:endParaRPr lang="zh-CN" altLang="en-US" sz="2400" b="1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135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6" grpId="0"/>
      <p:bldP spid="30" grpId="0"/>
      <p:bldP spid="33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302DE76-2D01-4A4E-8529-EB38DC94FFD6}" type="slidenum">
              <a:rPr lang="en-US" altLang="zh-CN" smtClean="0"/>
              <a:pPr eaLnBrk="1" hangingPunct="1"/>
              <a:t>57</a:t>
            </a:fld>
            <a:endParaRPr lang="en-US" altLang="zh-CN"/>
          </a:p>
        </p:txBody>
      </p:sp>
      <p:sp>
        <p:nvSpPr>
          <p:cNvPr id="6" name="Text Box 36"/>
          <p:cNvSpPr txBox="1">
            <a:spLocks noChangeArrowheads="1"/>
          </p:cNvSpPr>
          <p:nvPr/>
        </p:nvSpPr>
        <p:spPr bwMode="gray">
          <a:xfrm>
            <a:off x="-6350" y="406400"/>
            <a:ext cx="6978650" cy="588963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99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altLang="en-US" sz="3200" b="1">
                <a:solidFill>
                  <a:schemeClr val="bg1"/>
                </a:solidFill>
                <a:latin typeface="Arial" charset="0"/>
                <a:ea typeface="黑体" pitchFamily="2" charset="-122"/>
              </a:rPr>
              <a:t>§</a:t>
            </a:r>
            <a:r>
              <a:rPr lang="en-US" altLang="zh-CN" sz="3200" b="1">
                <a:solidFill>
                  <a:schemeClr val="bg1"/>
                </a:solidFill>
                <a:latin typeface="Arial" charset="0"/>
                <a:ea typeface="黑体" pitchFamily="2" charset="-122"/>
                <a:cs typeface="Arial" charset="0"/>
              </a:rPr>
              <a:t>5.3</a:t>
            </a:r>
            <a:r>
              <a:rPr lang="en-US" altLang="zh-CN" sz="3200" b="1">
                <a:solidFill>
                  <a:schemeClr val="bg1"/>
                </a:solidFill>
                <a:latin typeface="Arial" charset="0"/>
                <a:ea typeface="黑体" pitchFamily="2" charset="-122"/>
              </a:rPr>
              <a:t>   </a:t>
            </a:r>
            <a:r>
              <a:rPr lang="zh-CN" altLang="en-US" sz="3200" b="1">
                <a:solidFill>
                  <a:schemeClr val="bg1"/>
                </a:solidFill>
                <a:latin typeface="Arial" charset="0"/>
                <a:ea typeface="黑体" pitchFamily="2" charset="-122"/>
              </a:rPr>
              <a:t>非线性调制（角度调制）原理</a:t>
            </a:r>
            <a:endParaRPr lang="zh-CN" sz="3200" b="1" noProof="1">
              <a:solidFill>
                <a:schemeClr val="bg1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49300" y="1357313"/>
            <a:ext cx="1377950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概述</a:t>
            </a:r>
            <a:endParaRPr lang="zh-CN" altLang="en-US" sz="2800" b="1" kern="0" dirty="0">
              <a:latin typeface="黑体" pitchFamily="2" charset="-122"/>
              <a:ea typeface="黑体" pitchFamily="2" charset="-122"/>
            </a:endParaRPr>
          </a:p>
          <a:p>
            <a:pPr marL="1143000" lvl="2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None/>
              <a:defRPr/>
            </a:pPr>
            <a:endParaRPr lang="en-US" altLang="zh-CN" sz="3200" kern="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71500" y="2228850"/>
            <a:ext cx="7961313" cy="3810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800">
                <a:latin typeface="华文细黑" pitchFamily="2" charset="-122"/>
                <a:ea typeface="华文细黑" pitchFamily="2" charset="-122"/>
              </a:rPr>
              <a:t>角度调制：</a:t>
            </a:r>
            <a:r>
              <a:rPr lang="en-US" altLang="zh-CN" sz="28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FM</a:t>
            </a:r>
            <a:r>
              <a:rPr lang="zh-CN" altLang="en-US" sz="2800">
                <a:latin typeface="华文细黑" pitchFamily="2" charset="-122"/>
                <a:ea typeface="华文细黑" pitchFamily="2" charset="-122"/>
                <a:cs typeface="Arial" charset="0"/>
              </a:rPr>
              <a:t>和</a:t>
            </a:r>
            <a:r>
              <a:rPr lang="en-US" altLang="zh-CN" sz="28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PM</a:t>
            </a:r>
            <a:r>
              <a:rPr lang="zh-CN" altLang="en-US" sz="2800">
                <a:latin typeface="华文细黑" pitchFamily="2" charset="-122"/>
                <a:ea typeface="华文细黑" pitchFamily="2" charset="-122"/>
                <a:cs typeface="Arial" charset="0"/>
              </a:rPr>
              <a:t>的总称。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800">
                <a:latin typeface="华文细黑" pitchFamily="2" charset="-122"/>
                <a:ea typeface="华文细黑" pitchFamily="2" charset="-122"/>
                <a:cs typeface="Arial" charset="0"/>
              </a:rPr>
              <a:t>载波的</a:t>
            </a:r>
            <a:r>
              <a:rPr lang="zh-CN" altLang="en-US" sz="28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幅度恒定</a:t>
            </a:r>
            <a:r>
              <a:rPr lang="zh-CN" altLang="en-US" sz="2800">
                <a:latin typeface="华文细黑" pitchFamily="2" charset="-122"/>
                <a:ea typeface="华文细黑" pitchFamily="2" charset="-122"/>
                <a:cs typeface="Arial" charset="0"/>
              </a:rPr>
              <a:t>，而频率或相位受调制。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800">
                <a:latin typeface="华文细黑" pitchFamily="2" charset="-122"/>
                <a:ea typeface="华文细黑" pitchFamily="2" charset="-122"/>
                <a:cs typeface="Arial" charset="0"/>
              </a:rPr>
              <a:t>属于</a:t>
            </a:r>
            <a:r>
              <a:rPr lang="zh-CN" altLang="en-US" sz="28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非线性调制</a:t>
            </a:r>
            <a:r>
              <a:rPr lang="zh-CN" altLang="en-US" sz="2800">
                <a:latin typeface="华文细黑" pitchFamily="2" charset="-122"/>
                <a:ea typeface="华文细黑" pitchFamily="2" charset="-122"/>
                <a:cs typeface="Arial" charset="0"/>
              </a:rPr>
              <a:t>。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800">
                <a:latin typeface="华文细黑" pitchFamily="2" charset="-122"/>
                <a:ea typeface="华文细黑" pitchFamily="2" charset="-122"/>
                <a:cs typeface="Arial" charset="0"/>
              </a:rPr>
              <a:t>抗噪声性能优于幅度调制</a:t>
            </a:r>
            <a:r>
              <a:rPr lang="en-US" altLang="zh-CN" sz="2800">
                <a:latin typeface="华文细黑" pitchFamily="2" charset="-122"/>
                <a:ea typeface="华文细黑" pitchFamily="2" charset="-122"/>
                <a:cs typeface="Arial" charset="0"/>
              </a:rPr>
              <a:t>——</a:t>
            </a:r>
            <a:r>
              <a:rPr lang="zh-CN" altLang="en-US" sz="280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优势</a:t>
            </a:r>
            <a:r>
              <a:rPr lang="zh-CN" altLang="en-US" sz="2800">
                <a:latin typeface="华文细黑" pitchFamily="2" charset="-122"/>
                <a:ea typeface="华文细黑" pitchFamily="2" charset="-122"/>
                <a:cs typeface="Arial" charset="0"/>
              </a:rPr>
              <a:t>。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800">
                <a:latin typeface="华文细黑" pitchFamily="2" charset="-122"/>
                <a:ea typeface="华文细黑" pitchFamily="2" charset="-122"/>
                <a:cs typeface="Arial" charset="0"/>
              </a:rPr>
              <a:t>需更大的带宽</a:t>
            </a:r>
            <a:r>
              <a:rPr lang="en-US" altLang="zh-CN" sz="2800">
                <a:latin typeface="华文细黑" pitchFamily="2" charset="-122"/>
                <a:ea typeface="华文细黑" pitchFamily="2" charset="-122"/>
                <a:cs typeface="Arial" charset="0"/>
              </a:rPr>
              <a:t>——</a:t>
            </a:r>
            <a:r>
              <a:rPr lang="zh-CN" altLang="en-US" sz="2800">
                <a:solidFill>
                  <a:schemeClr val="hlink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缺点</a:t>
            </a:r>
            <a:r>
              <a:rPr lang="zh-CN" altLang="en-US" sz="2800">
                <a:latin typeface="华文细黑" pitchFamily="2" charset="-122"/>
                <a:ea typeface="华文细黑" pitchFamily="2" charset="-122"/>
                <a:cs typeface="Arial" charset="0"/>
              </a:rPr>
              <a:t>。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60A958F-F749-4EF5-99BB-42920011A33F}" type="slidenum">
              <a:rPr lang="en-US" altLang="zh-CN" smtClean="0"/>
              <a:pPr eaLnBrk="1" hangingPunct="1"/>
              <a:t>58</a:t>
            </a:fld>
            <a:endParaRPr lang="en-US" altLang="zh-CN"/>
          </a:p>
        </p:txBody>
      </p:sp>
      <p:sp>
        <p:nvSpPr>
          <p:cNvPr id="60419" name="Rectangle 3"/>
          <p:cNvSpPr txBox="1">
            <a:spLocks noChangeArrowheads="1"/>
          </p:cNvSpPr>
          <p:nvPr/>
        </p:nvSpPr>
        <p:spPr bwMode="auto">
          <a:xfrm>
            <a:off x="0" y="414338"/>
            <a:ext cx="4845050" cy="560387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None/>
            </a:pPr>
            <a:r>
              <a:rPr lang="en-US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§</a:t>
            </a:r>
            <a:r>
              <a:rPr lang="en-US" altLang="zh-CN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5.3.1  </a:t>
            </a:r>
            <a:r>
              <a:rPr lang="zh-CN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角度调制的基本概念 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7225" y="1133475"/>
            <a:ext cx="4356100" cy="51593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b="1" u="sng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</a:t>
            </a:r>
            <a:r>
              <a:rPr lang="en-US" altLang="zh-CN" sz="2400" b="1" dirty="0">
                <a:latin typeface="Arial" pitchFamily="34" charset="0"/>
                <a:ea typeface="微软雅黑" pitchFamily="34" charset="-122"/>
                <a:cs typeface="Arial" pitchFamily="34" charset="0"/>
              </a:rPr>
              <a:t> 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Arial" pitchFamily="34" charset="0"/>
              </a:rPr>
              <a:t>角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调信号一般表达式</a:t>
            </a:r>
            <a:endParaRPr lang="en-US" altLang="zh-CN" sz="2800" b="1" kern="0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60421" name="Object 8"/>
          <p:cNvGraphicFramePr>
            <a:graphicFrameLocks noChangeAspect="1"/>
          </p:cNvGraphicFramePr>
          <p:nvPr/>
        </p:nvGraphicFramePr>
        <p:xfrm>
          <a:off x="1474788" y="2314575"/>
          <a:ext cx="4430712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3" name="Equation" r:id="rId6" imgW="1511300" imgH="228600" progId="Equation.DSMT4">
                  <p:embed/>
                </p:oleObj>
              </mc:Choice>
              <mc:Fallback>
                <p:oleObj name="Equation" r:id="rId6" imgW="151130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88" y="2314575"/>
                        <a:ext cx="4430712" cy="6699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2" name="矩形 10"/>
          <p:cNvSpPr>
            <a:spLocks noChangeArrowheads="1"/>
          </p:cNvSpPr>
          <p:nvPr/>
        </p:nvSpPr>
        <p:spPr bwMode="auto">
          <a:xfrm>
            <a:off x="3949700" y="1722438"/>
            <a:ext cx="355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宋体" pitchFamily="2" charset="-122"/>
              </a:rPr>
              <a:t>载波的恒定振幅</a:t>
            </a:r>
            <a:r>
              <a:rPr lang="zh-CN" altLang="en-US" sz="2400" b="1">
                <a:solidFill>
                  <a:srgbClr val="333333"/>
                </a:solidFill>
                <a:latin typeface="宋体" pitchFamily="2" charset="-122"/>
              </a:rPr>
              <a:t> </a:t>
            </a:r>
            <a:endParaRPr lang="zh-CN" altLang="en-US" sz="2400">
              <a:solidFill>
                <a:srgbClr val="333333"/>
              </a:solidFill>
              <a:latin typeface="宋体" pitchFamily="2" charset="-122"/>
            </a:endParaRPr>
          </a:p>
        </p:txBody>
      </p:sp>
      <p:sp>
        <p:nvSpPr>
          <p:cNvPr id="60423" name="矩形 11"/>
          <p:cNvSpPr>
            <a:spLocks noChangeArrowheads="1"/>
          </p:cNvSpPr>
          <p:nvPr/>
        </p:nvSpPr>
        <p:spPr bwMode="auto">
          <a:xfrm>
            <a:off x="1736725" y="3249613"/>
            <a:ext cx="6270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[</a:t>
            </a:r>
            <a:r>
              <a:rPr lang="en-US" altLang="zh-CN" sz="2800" b="1" i="1"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</a:t>
            </a:r>
            <a:r>
              <a:rPr lang="en-US" altLang="zh-CN" sz="2800" b="1" baseline="-25000"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c</a:t>
            </a:r>
            <a:r>
              <a:rPr lang="en-US" altLang="zh-CN" sz="2800" b="1" i="1"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t</a:t>
            </a:r>
            <a:r>
              <a:rPr lang="en-US" altLang="zh-CN" sz="2800" b="1"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 </a:t>
            </a:r>
            <a:r>
              <a:rPr lang="en-US" altLang="zh-CN" sz="2800" b="1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+</a:t>
            </a:r>
            <a:r>
              <a:rPr lang="en-US" altLang="zh-CN" sz="2800" b="1" i="1">
                <a:solidFill>
                  <a:srgbClr val="0000CC"/>
                </a:solidFill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</a:t>
            </a:r>
            <a:r>
              <a:rPr lang="en-US" altLang="zh-CN" sz="2800" b="1">
                <a:solidFill>
                  <a:srgbClr val="0000CC"/>
                </a:solidFill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(</a:t>
            </a:r>
            <a:r>
              <a:rPr lang="en-US" altLang="zh-CN" sz="2800" b="1" i="1">
                <a:solidFill>
                  <a:srgbClr val="0000CC"/>
                </a:solidFill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t</a:t>
            </a:r>
            <a:r>
              <a:rPr lang="en-US" altLang="zh-CN" sz="2800" b="1">
                <a:solidFill>
                  <a:srgbClr val="0000CC"/>
                </a:solidFill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)</a:t>
            </a:r>
            <a:r>
              <a:rPr lang="en-US" altLang="zh-CN" sz="2800" b="1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]</a:t>
            </a:r>
            <a:r>
              <a:rPr lang="zh-CN" altLang="en-US" sz="2400" b="1">
                <a:latin typeface="Times New Roman" pitchFamily="18" charset="0"/>
                <a:ea typeface="华文细黑" pitchFamily="2" charset="-122"/>
                <a:cs typeface="Arial" charset="0"/>
              </a:rPr>
              <a:t>＝</a:t>
            </a:r>
            <a:r>
              <a:rPr lang="zh-CN" altLang="en-US" sz="2400" b="1" i="1"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 </a:t>
            </a:r>
            <a:r>
              <a:rPr lang="en-US" altLang="zh-CN" sz="2400" b="1"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(</a:t>
            </a:r>
            <a:r>
              <a:rPr lang="en-US" altLang="zh-CN" sz="2400" b="1" i="1"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t</a:t>
            </a:r>
            <a:r>
              <a:rPr lang="en-US" altLang="zh-CN" sz="2400" b="1"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)</a:t>
            </a:r>
            <a:r>
              <a:rPr lang="en-US" altLang="zh-CN" sz="2400" b="1">
                <a:latin typeface="Times New Roman" pitchFamily="18" charset="0"/>
                <a:ea typeface="华文细黑" pitchFamily="2" charset="-122"/>
                <a:cs typeface="Arial" charset="0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–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Arial" charset="0"/>
                <a:sym typeface="Symbol" pitchFamily="18" charset="2"/>
              </a:rPr>
              <a:t>已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调信号的</a:t>
            </a:r>
            <a:r>
              <a:rPr lang="zh-CN" altLang="en-US" sz="2400" b="1">
                <a:solidFill>
                  <a:schemeClr val="hlink"/>
                </a:solidFill>
                <a:latin typeface="Times New Roman" pitchFamily="18" charset="0"/>
                <a:ea typeface="华文细黑" pitchFamily="2" charset="-122"/>
                <a:cs typeface="Arial" charset="0"/>
              </a:rPr>
              <a:t>瞬时相位</a:t>
            </a:r>
          </a:p>
        </p:txBody>
      </p:sp>
      <p:sp>
        <p:nvSpPr>
          <p:cNvPr id="13" name="矩形 12"/>
          <p:cNvSpPr/>
          <p:nvPr/>
        </p:nvSpPr>
        <p:spPr>
          <a:xfrm>
            <a:off x="3446463" y="3924300"/>
            <a:ext cx="4445000" cy="5794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2400" b="1" kern="0" dirty="0">
                <a:solidFill>
                  <a:srgbClr val="000000"/>
                </a:solidFill>
                <a:latin typeface="宋体" pitchFamily="2" charset="-122"/>
                <a:cs typeface="Arial" pitchFamily="34" charset="0"/>
                <a:sym typeface="Symbol" pitchFamily="18" charset="2"/>
              </a:rPr>
              <a:t>相对于</a:t>
            </a:r>
            <a:r>
              <a:rPr lang="en-US" altLang="zh-CN" sz="2800" b="1" i="1" kern="0" dirty="0">
                <a:solidFill>
                  <a:srgbClr val="0033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</a:t>
            </a:r>
            <a:r>
              <a:rPr lang="en-US" altLang="zh-CN" sz="2800" b="1" kern="0" baseline="-25000" dirty="0">
                <a:solidFill>
                  <a:srgbClr val="0033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c</a:t>
            </a:r>
            <a:r>
              <a:rPr lang="en-US" altLang="zh-CN" sz="2800" b="1" i="1" kern="0" dirty="0">
                <a:solidFill>
                  <a:srgbClr val="0033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t</a:t>
            </a:r>
            <a:r>
              <a:rPr lang="zh-CN" altLang="en-US" sz="2400" b="1" kern="0" dirty="0">
                <a:solidFill>
                  <a:srgbClr val="000000"/>
                </a:solidFill>
                <a:latin typeface="宋体" pitchFamily="2" charset="-122"/>
                <a:cs typeface="Arial" pitchFamily="34" charset="0"/>
                <a:sym typeface="Symbol" pitchFamily="18" charset="2"/>
              </a:rPr>
              <a:t>的</a:t>
            </a:r>
            <a:r>
              <a:rPr lang="zh-CN" altLang="en-US" sz="2400" b="1" kern="0" dirty="0">
                <a:solidFill>
                  <a:srgbClr val="0000CC"/>
                </a:solidFill>
                <a:latin typeface="宋体" pitchFamily="2" charset="-122"/>
                <a:cs typeface="Arial" pitchFamily="34" charset="0"/>
                <a:sym typeface="Symbol" pitchFamily="18" charset="2"/>
              </a:rPr>
              <a:t>瞬时相位偏移</a:t>
            </a:r>
            <a:endParaRPr lang="zh-CN" altLang="en-US" sz="2400" dirty="0">
              <a:solidFill>
                <a:srgbClr val="0000CC"/>
              </a:solidFill>
              <a:latin typeface="宋体" pitchFamily="2" charset="-122"/>
            </a:endParaRPr>
          </a:p>
        </p:txBody>
      </p:sp>
      <p:sp>
        <p:nvSpPr>
          <p:cNvPr id="60425" name="矩形 13"/>
          <p:cNvSpPr>
            <a:spLocks noChangeArrowheads="1"/>
          </p:cNvSpPr>
          <p:nvPr/>
        </p:nvSpPr>
        <p:spPr bwMode="auto">
          <a:xfrm>
            <a:off x="4437063" y="4689475"/>
            <a:ext cx="404812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3333CC"/>
              </a:buClr>
              <a:buSzPct val="50000"/>
            </a:pPr>
            <a:r>
              <a:rPr lang="en-US" altLang="zh-CN" sz="2400" b="1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  <a:cs typeface="Arial" charset="0"/>
                <a:sym typeface="Symbol" pitchFamily="18" charset="2"/>
              </a:rPr>
              <a:t>–</a:t>
            </a:r>
            <a:r>
              <a:rPr lang="zh-CN" altLang="en-US" sz="2400" b="1">
                <a:solidFill>
                  <a:srgbClr val="000000"/>
                </a:solidFill>
                <a:latin typeface="楷体_GB2312" pitchFamily="49" charset="-122"/>
                <a:ea typeface="华文细黑" pitchFamily="2" charset="-122"/>
                <a:cs typeface="Arial" charset="0"/>
                <a:sym typeface="Symbol" pitchFamily="18" charset="2"/>
              </a:rPr>
              <a:t>已</a:t>
            </a:r>
            <a:r>
              <a:rPr lang="zh-CN" altLang="en-US" sz="2400" b="1">
                <a:solidFill>
                  <a:srgbClr val="000000"/>
                </a:solidFill>
                <a:latin typeface="楷体_GB2312" pitchFamily="49" charset="-122"/>
                <a:ea typeface="华文细黑" pitchFamily="2" charset="-122"/>
                <a:cs typeface="Arial" charset="0"/>
              </a:rPr>
              <a:t>调信号的</a:t>
            </a:r>
            <a:r>
              <a:rPr lang="zh-CN" altLang="en-US" sz="2400" b="1">
                <a:solidFill>
                  <a:schemeClr val="hlink"/>
                </a:solidFill>
                <a:latin typeface="楷体_GB2312" pitchFamily="49" charset="-122"/>
                <a:ea typeface="华文细黑" pitchFamily="2" charset="-122"/>
                <a:cs typeface="Arial" charset="0"/>
              </a:rPr>
              <a:t>瞬时</a:t>
            </a:r>
            <a:r>
              <a:rPr lang="zh-CN" altLang="en-US" sz="2400" b="1">
                <a:solidFill>
                  <a:schemeClr val="hlink"/>
                </a:solidFill>
                <a:latin typeface="Arial" charset="0"/>
                <a:ea typeface="华文细黑" pitchFamily="2" charset="-122"/>
                <a:cs typeface="Arial" charset="0"/>
                <a:sym typeface="Symbol" pitchFamily="18" charset="2"/>
              </a:rPr>
              <a:t>角频率</a:t>
            </a:r>
          </a:p>
        </p:txBody>
      </p:sp>
      <p:sp>
        <p:nvSpPr>
          <p:cNvPr id="19" name="矩形 18"/>
          <p:cNvSpPr/>
          <p:nvPr/>
        </p:nvSpPr>
        <p:spPr>
          <a:xfrm>
            <a:off x="4481513" y="5408613"/>
            <a:ext cx="4445000" cy="5794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2400" b="1" kern="0" dirty="0">
                <a:solidFill>
                  <a:srgbClr val="000000"/>
                </a:solidFill>
                <a:latin typeface="宋体" pitchFamily="2" charset="-122"/>
                <a:cs typeface="Arial" pitchFamily="34" charset="0"/>
                <a:sym typeface="Symbol" pitchFamily="18" charset="2"/>
              </a:rPr>
              <a:t>相对于</a:t>
            </a:r>
            <a:r>
              <a:rPr lang="en-US" altLang="zh-CN" sz="2800" b="1" i="1" kern="0" dirty="0">
                <a:solidFill>
                  <a:srgbClr val="0033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</a:t>
            </a:r>
            <a:r>
              <a:rPr lang="en-US" altLang="zh-CN" sz="2800" b="1" kern="0" baseline="-25000" dirty="0">
                <a:solidFill>
                  <a:srgbClr val="0033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c</a:t>
            </a:r>
            <a:r>
              <a:rPr lang="zh-CN" altLang="en-US" sz="2400" b="1" kern="0" dirty="0">
                <a:solidFill>
                  <a:srgbClr val="000000"/>
                </a:solidFill>
                <a:latin typeface="宋体" pitchFamily="2" charset="-122"/>
                <a:cs typeface="Arial" pitchFamily="34" charset="0"/>
                <a:sym typeface="Symbol" pitchFamily="18" charset="2"/>
              </a:rPr>
              <a:t>的</a:t>
            </a:r>
            <a:r>
              <a:rPr lang="zh-CN" altLang="en-US" sz="2400" b="1" kern="0" dirty="0">
                <a:solidFill>
                  <a:srgbClr val="0000CC"/>
                </a:solidFill>
                <a:latin typeface="宋体" pitchFamily="2" charset="-122"/>
                <a:cs typeface="Arial" pitchFamily="34" charset="0"/>
                <a:sym typeface="Symbol" pitchFamily="18" charset="2"/>
              </a:rPr>
              <a:t>瞬时角频偏</a:t>
            </a:r>
            <a:endParaRPr lang="zh-CN" altLang="en-US" sz="2400" dirty="0">
              <a:solidFill>
                <a:srgbClr val="0000CC"/>
              </a:solidFill>
              <a:latin typeface="宋体" pitchFamily="2" charset="-122"/>
            </a:endParaRPr>
          </a:p>
        </p:txBody>
      </p:sp>
      <p:sp>
        <p:nvSpPr>
          <p:cNvPr id="20" name="椭圆形标注 19"/>
          <p:cNvSpPr/>
          <p:nvPr/>
        </p:nvSpPr>
        <p:spPr>
          <a:xfrm>
            <a:off x="2794000" y="2317750"/>
            <a:ext cx="444500" cy="622300"/>
          </a:xfrm>
          <a:prstGeom prst="wedgeEllipseCallout">
            <a:avLst>
              <a:gd name="adj1" fmla="val 196409"/>
              <a:gd name="adj2" fmla="val -93448"/>
            </a:avLst>
          </a:prstGeom>
          <a:noFill/>
          <a:ln w="12700">
            <a:solidFill>
              <a:srgbClr val="73737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60428" name="组合 32"/>
          <p:cNvGrpSpPr>
            <a:grpSpLocks/>
          </p:cNvGrpSpPr>
          <p:nvPr/>
        </p:nvGrpSpPr>
        <p:grpSpPr bwMode="auto">
          <a:xfrm>
            <a:off x="2951163" y="3833813"/>
            <a:ext cx="622300" cy="622300"/>
            <a:chOff x="3343166" y="3902184"/>
            <a:chExt cx="727184" cy="653263"/>
          </a:xfrm>
        </p:grpSpPr>
        <p:pic>
          <p:nvPicPr>
            <p:cNvPr id="60434" name="Rain2243.wav">
              <a:hlinkClick r:id="" action="ppaction://media"/>
            </p:cNvPr>
            <p:cNvPicPr>
              <a:picLocks noChangeAspect="1"/>
            </p:cNvPicPr>
            <p:nvPr>
              <a:audioFile r:link="rId3"/>
              <p:extLst>
                <p:ext uri="{DAA4B4D4-6D71-4841-9C94-3DE7FCFB9230}">
                  <p14:media xmlns:p14="http://schemas.microsoft.com/office/powerpoint/2010/main" r:embed="rId2"/>
                </p:ext>
              </p:ext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0749" y="3945848"/>
              <a:ext cx="609601" cy="609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肘形连接符 26"/>
            <p:cNvCxnSpPr/>
            <p:nvPr/>
          </p:nvCxnSpPr>
          <p:spPr>
            <a:xfrm rot="16200000" flipH="1">
              <a:off x="3254132" y="3991218"/>
              <a:ext cx="311633" cy="133564"/>
            </a:xfrm>
            <a:prstGeom prst="bentConnector3">
              <a:avLst>
                <a:gd name="adj1" fmla="val 105736"/>
              </a:avLst>
            </a:prstGeom>
            <a:ln w="28575">
              <a:solidFill>
                <a:srgbClr val="7373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429" name="组合 33"/>
          <p:cNvGrpSpPr>
            <a:grpSpLocks/>
          </p:cNvGrpSpPr>
          <p:nvPr/>
        </p:nvGrpSpPr>
        <p:grpSpPr bwMode="auto">
          <a:xfrm>
            <a:off x="3941763" y="5408613"/>
            <a:ext cx="622300" cy="622300"/>
            <a:chOff x="3343166" y="3902184"/>
            <a:chExt cx="727184" cy="653263"/>
          </a:xfrm>
        </p:grpSpPr>
        <p:pic>
          <p:nvPicPr>
            <p:cNvPr id="60432" name="Rain2242.wav">
              <a:hlinkClick r:id="" action="ppaction://media"/>
            </p:cNvPr>
            <p:cNvPicPr>
              <a:picLocks noChangeAspect="1"/>
            </p:cNvPicPr>
            <p:nvPr>
              <a:audioFile r:link="rId3"/>
              <p:extLst>
                <p:ext uri="{DAA4B4D4-6D71-4841-9C94-3DE7FCFB9230}">
                  <p14:media xmlns:p14="http://schemas.microsoft.com/office/powerpoint/2010/main" r:embed="rId2"/>
                </p:ext>
              </p:ext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0749" y="3945848"/>
              <a:ext cx="609601" cy="609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6" name="肘形连接符 35"/>
            <p:cNvCxnSpPr/>
            <p:nvPr/>
          </p:nvCxnSpPr>
          <p:spPr>
            <a:xfrm rot="16200000" flipH="1">
              <a:off x="3254132" y="3991218"/>
              <a:ext cx="311633" cy="133564"/>
            </a:xfrm>
            <a:prstGeom prst="bentConnector3">
              <a:avLst>
                <a:gd name="adj1" fmla="val 105736"/>
              </a:avLst>
            </a:prstGeom>
            <a:ln w="28575">
              <a:solidFill>
                <a:srgbClr val="7373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0430" name="Object 20"/>
          <p:cNvGraphicFramePr>
            <a:graphicFrameLocks noChangeAspect="1"/>
          </p:cNvGraphicFramePr>
          <p:nvPr/>
        </p:nvGraphicFramePr>
        <p:xfrm>
          <a:off x="385763" y="4643438"/>
          <a:ext cx="31511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4" name="公式" r:id="rId9" imgW="2159000" imgH="406400" progId="Equation.3">
                  <p:embed/>
                </p:oleObj>
              </mc:Choice>
              <mc:Fallback>
                <p:oleObj name="公式" r:id="rId9" imgW="2159000" imgH="4064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21324" b="-2773"/>
                      <a:stretch>
                        <a:fillRect/>
                      </a:stretch>
                    </p:blipFill>
                    <p:spPr bwMode="auto">
                      <a:xfrm>
                        <a:off x="385763" y="4643438"/>
                        <a:ext cx="3151187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1" name="Object 21"/>
          <p:cNvGraphicFramePr>
            <a:graphicFrameLocks noChangeAspect="1"/>
          </p:cNvGraphicFramePr>
          <p:nvPr/>
        </p:nvGraphicFramePr>
        <p:xfrm>
          <a:off x="3536950" y="4598988"/>
          <a:ext cx="855663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5" name="公式" r:id="rId11" imgW="381000" imgH="381000" progId="Equation.3">
                  <p:embed/>
                </p:oleObj>
              </mc:Choice>
              <mc:Fallback>
                <p:oleObj name="公式" r:id="rId11" imgW="381000" imgH="3810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6950" y="4598988"/>
                        <a:ext cx="855663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BD4C6F8-C0E9-499C-97A7-9D704A4F0B67}" type="slidenum">
              <a:rPr lang="en-US" altLang="zh-CN" smtClean="0"/>
              <a:pPr eaLnBrk="1" hangingPunct="1"/>
              <a:t>59</a:t>
            </a:fld>
            <a:endParaRPr lang="en-US" altLang="zh-CN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31800" y="1089025"/>
            <a:ext cx="3286125" cy="51593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800" b="1">
                <a:latin typeface="华文细黑" pitchFamily="2" charset="-122"/>
                <a:ea typeface="华文细黑" pitchFamily="2" charset="-122"/>
                <a:cs typeface="Arial" charset="0"/>
              </a:rPr>
              <a:t>相位调制</a:t>
            </a:r>
            <a:r>
              <a:rPr lang="en-US" altLang="zh-CN" sz="2800" b="1">
                <a:latin typeface="华文细黑" pitchFamily="2" charset="-122"/>
                <a:ea typeface="华文细黑" pitchFamily="2" charset="-122"/>
                <a:cs typeface="Arial" charset="0"/>
              </a:rPr>
              <a:t>PM</a:t>
            </a:r>
            <a:r>
              <a:rPr lang="zh-CN" altLang="en-US" sz="2800" b="1">
                <a:latin typeface="华文细黑" pitchFamily="2" charset="-122"/>
                <a:ea typeface="华文细黑" pitchFamily="2" charset="-122"/>
                <a:cs typeface="Arial" charset="0"/>
              </a:rPr>
              <a:t>信号</a:t>
            </a:r>
            <a:endParaRPr lang="en-US" altLang="zh-CN" sz="2800" b="1">
              <a:solidFill>
                <a:schemeClr val="tx2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sp>
        <p:nvSpPr>
          <p:cNvPr id="61444" name="Rectangle 5"/>
          <p:cNvSpPr>
            <a:spLocks noChangeArrowheads="1"/>
          </p:cNvSpPr>
          <p:nvPr/>
        </p:nvSpPr>
        <p:spPr bwMode="auto">
          <a:xfrm>
            <a:off x="908050" y="1808163"/>
            <a:ext cx="8235950" cy="436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 b="1">
                <a:solidFill>
                  <a:schemeClr val="hlink"/>
                </a:solidFill>
                <a:latin typeface="Times New Roman" pitchFamily="18" charset="0"/>
                <a:ea typeface="华文细黑" pitchFamily="2" charset="-122"/>
              </a:rPr>
              <a:t>相位调制</a:t>
            </a:r>
            <a:r>
              <a:rPr lang="en-US" altLang="zh-CN" sz="2400" b="1">
                <a:solidFill>
                  <a:schemeClr val="hlink"/>
                </a:solidFill>
                <a:latin typeface="Times New Roman" pitchFamily="18" charset="0"/>
                <a:ea typeface="华文细黑" pitchFamily="2" charset="-122"/>
              </a:rPr>
              <a:t>(PM)</a:t>
            </a:r>
            <a:r>
              <a:rPr lang="zh-CN" altLang="en-US" sz="2400">
                <a:latin typeface="Times New Roman" pitchFamily="18" charset="0"/>
                <a:ea typeface="华文细黑" pitchFamily="2" charset="-122"/>
              </a:rPr>
              <a:t>：瞬时相位偏移随调制信号作线性变化。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altLang="zh-CN" sz="2400">
              <a:latin typeface="Times New Roman" pitchFamily="18" charset="0"/>
              <a:ea typeface="华文细黑" pitchFamily="2" charset="-122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altLang="zh-CN" sz="2400">
              <a:latin typeface="Times New Roman" pitchFamily="18" charset="0"/>
              <a:ea typeface="华文细黑" pitchFamily="2" charset="-122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 i="1">
                <a:latin typeface="Times New Roman" pitchFamily="18" charset="0"/>
                <a:ea typeface="华文细黑" pitchFamily="2" charset="-122"/>
              </a:rPr>
              <a:t>K</a:t>
            </a:r>
            <a:r>
              <a:rPr lang="en-US" altLang="zh-CN" sz="2400" b="1" i="1" baseline="-25000">
                <a:latin typeface="Times New Roman" pitchFamily="18" charset="0"/>
                <a:ea typeface="华文细黑" pitchFamily="2" charset="-122"/>
              </a:rPr>
              <a:t>p</a:t>
            </a:r>
            <a:r>
              <a:rPr lang="en-US" altLang="zh-CN" sz="2400" b="1">
                <a:latin typeface="Times New Roman" pitchFamily="18" charset="0"/>
                <a:ea typeface="华文细黑" pitchFamily="2" charset="-122"/>
              </a:rPr>
              <a:t> </a:t>
            </a:r>
            <a:r>
              <a:rPr lang="zh-CN" altLang="en-US" sz="2400" b="1">
                <a:latin typeface="Times New Roman" pitchFamily="18" charset="0"/>
                <a:ea typeface="华文细黑" pitchFamily="2" charset="-122"/>
              </a:rPr>
              <a:t>－ </a:t>
            </a:r>
            <a:r>
              <a:rPr lang="zh-CN" altLang="en-US" sz="2400" b="1">
                <a:solidFill>
                  <a:schemeClr val="hlink"/>
                </a:solidFill>
                <a:latin typeface="Times New Roman" pitchFamily="18" charset="0"/>
                <a:ea typeface="华文细黑" pitchFamily="2" charset="-122"/>
              </a:rPr>
              <a:t>调相灵敏度</a:t>
            </a:r>
            <a:endParaRPr lang="zh-CN" altLang="en-US" sz="2400" b="1">
              <a:latin typeface="Times New Roman" pitchFamily="18" charset="0"/>
              <a:ea typeface="华文细黑" pitchFamily="2" charset="-122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>
                <a:latin typeface="Times New Roman" pitchFamily="18" charset="0"/>
                <a:ea typeface="华文细黑" pitchFamily="2" charset="-122"/>
              </a:rPr>
              <a:t>          </a:t>
            </a:r>
            <a:r>
              <a:rPr lang="zh-CN" altLang="en-US" sz="2400">
                <a:latin typeface="Arial" charset="0"/>
                <a:ea typeface="华文细黑" pitchFamily="2" charset="-122"/>
              </a:rPr>
              <a:t>单位调制信号幅度引起</a:t>
            </a:r>
            <a:r>
              <a:rPr lang="en-US" altLang="zh-CN" sz="2400">
                <a:latin typeface="Arial" charset="0"/>
                <a:ea typeface="华文细黑" pitchFamily="2" charset="-122"/>
              </a:rPr>
              <a:t>PM</a:t>
            </a:r>
            <a:r>
              <a:rPr lang="zh-CN" altLang="en-US" sz="2400">
                <a:latin typeface="Arial" charset="0"/>
                <a:ea typeface="华文细黑" pitchFamily="2" charset="-122"/>
              </a:rPr>
              <a:t>信号的相位偏移量，</a:t>
            </a:r>
            <a:r>
              <a:rPr lang="en-US" altLang="zh-CN" sz="2400">
                <a:solidFill>
                  <a:schemeClr val="hlink"/>
                </a:solidFill>
                <a:latin typeface="Arial" charset="0"/>
                <a:ea typeface="华文细黑" pitchFamily="2" charset="-122"/>
              </a:rPr>
              <a:t>rad/V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zh-CN" altLang="en-US" sz="2400">
              <a:latin typeface="Arial" charset="0"/>
              <a:ea typeface="华文细黑" pitchFamily="2" charset="-122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>
                <a:latin typeface="Arial" charset="0"/>
                <a:ea typeface="华文细黑" pitchFamily="2" charset="-122"/>
              </a:rPr>
              <a:t>PM</a:t>
            </a:r>
            <a:r>
              <a:rPr lang="zh-CN" altLang="en-US" sz="2400">
                <a:latin typeface="Arial" charset="0"/>
                <a:ea typeface="华文细黑" pitchFamily="2" charset="-122"/>
              </a:rPr>
              <a:t>信号表达式</a:t>
            </a:r>
          </a:p>
        </p:txBody>
      </p:sp>
      <p:graphicFrame>
        <p:nvGraphicFramePr>
          <p:cNvPr id="61445" name="Object 6"/>
          <p:cNvGraphicFramePr>
            <a:graphicFrameLocks noChangeAspect="1"/>
          </p:cNvGraphicFramePr>
          <p:nvPr/>
        </p:nvGraphicFramePr>
        <p:xfrm>
          <a:off x="3652838" y="2392363"/>
          <a:ext cx="20462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5" name="公式" r:id="rId3" imgW="939392" imgH="241195" progId="Equation.3">
                  <p:embed/>
                </p:oleObj>
              </mc:Choice>
              <mc:Fallback>
                <p:oleObj name="公式" r:id="rId3" imgW="939392" imgH="24119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2838" y="2392363"/>
                        <a:ext cx="2046287" cy="487362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6" name="Object 7"/>
          <p:cNvGraphicFramePr>
            <a:graphicFrameLocks noChangeAspect="1"/>
          </p:cNvGraphicFramePr>
          <p:nvPr/>
        </p:nvGraphicFramePr>
        <p:xfrm>
          <a:off x="2592388" y="5094288"/>
          <a:ext cx="427513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6" name="公式" r:id="rId5" imgW="1854200" imgH="241300" progId="Equation.3">
                  <p:embed/>
                </p:oleObj>
              </mc:Choice>
              <mc:Fallback>
                <p:oleObj name="公式" r:id="rId5" imgW="1854200" imgH="241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388" y="5094288"/>
                        <a:ext cx="4275137" cy="549275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7" name="Object 8"/>
          <p:cNvGraphicFramePr>
            <a:graphicFrameLocks noChangeAspect="1"/>
          </p:cNvGraphicFramePr>
          <p:nvPr/>
        </p:nvGraphicFramePr>
        <p:xfrm>
          <a:off x="1871663" y="233363"/>
          <a:ext cx="4430712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7" name="Equation" r:id="rId7" imgW="1511300" imgH="228600" progId="Equation.DSMT4">
                  <p:embed/>
                </p:oleObj>
              </mc:Choice>
              <mc:Fallback>
                <p:oleObj name="Equation" r:id="rId7" imgW="151130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233363"/>
                        <a:ext cx="4430712" cy="6699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26938EF-5059-416B-BB06-C32D530B2414}" type="slidenum">
              <a:rPr lang="en-US" altLang="zh-CN" smtClean="0"/>
              <a:pPr eaLnBrk="1" hangingPunct="1"/>
              <a:t>6</a:t>
            </a:fld>
            <a:endParaRPr lang="en-US" altLang="zh-CN"/>
          </a:p>
        </p:txBody>
      </p:sp>
      <p:sp>
        <p:nvSpPr>
          <p:cNvPr id="105" name="矩形 104"/>
          <p:cNvSpPr/>
          <p:nvPr/>
        </p:nvSpPr>
        <p:spPr>
          <a:xfrm>
            <a:off x="6437313" y="4805363"/>
            <a:ext cx="1866900" cy="1155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881063" y="4730750"/>
            <a:ext cx="1866900" cy="133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2333625" y="2152650"/>
            <a:ext cx="1866900" cy="1155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4833938" y="2125663"/>
            <a:ext cx="1958975" cy="1155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3325813" y="3886200"/>
            <a:ext cx="2444750" cy="1911350"/>
          </a:xfrm>
          <a:prstGeom prst="ellipse">
            <a:avLst/>
          </a:prstGeom>
          <a:noFill/>
          <a:ln w="28575" cmpd="dbl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7176" name="Group 107"/>
          <p:cNvGrpSpPr>
            <a:grpSpLocks/>
          </p:cNvGrpSpPr>
          <p:nvPr/>
        </p:nvGrpSpPr>
        <p:grpSpPr bwMode="auto">
          <a:xfrm>
            <a:off x="836613" y="1466850"/>
            <a:ext cx="7469187" cy="4946650"/>
            <a:chOff x="732" y="1076"/>
            <a:chExt cx="4419" cy="2892"/>
          </a:xfrm>
        </p:grpSpPr>
        <p:grpSp>
          <p:nvGrpSpPr>
            <p:cNvPr id="7191" name="Group 105"/>
            <p:cNvGrpSpPr>
              <a:grpSpLocks/>
            </p:cNvGrpSpPr>
            <p:nvPr/>
          </p:nvGrpSpPr>
          <p:grpSpPr bwMode="auto">
            <a:xfrm>
              <a:off x="2407" y="2779"/>
              <a:ext cx="1061" cy="1143"/>
              <a:chOff x="2407" y="2779"/>
              <a:chExt cx="1061" cy="1143"/>
            </a:xfrm>
          </p:grpSpPr>
          <p:sp>
            <p:nvSpPr>
              <p:cNvPr id="7213" name="Freeform 97"/>
              <p:cNvSpPr>
                <a:spLocks/>
              </p:cNvSpPr>
              <p:nvPr/>
            </p:nvSpPr>
            <p:spPr bwMode="auto">
              <a:xfrm flipH="1">
                <a:off x="2407" y="3629"/>
                <a:ext cx="1061" cy="293"/>
              </a:xfrm>
              <a:custGeom>
                <a:avLst/>
                <a:gdLst>
                  <a:gd name="T0" fmla="*/ 0 w 81"/>
                  <a:gd name="T1" fmla="*/ 2147483647 h 30"/>
                  <a:gd name="T2" fmla="*/ 2147483647 w 81"/>
                  <a:gd name="T3" fmla="*/ 0 h 30"/>
                  <a:gd name="T4" fmla="*/ 2147483647 w 81"/>
                  <a:gd name="T5" fmla="*/ 2147483647 h 30"/>
                  <a:gd name="T6" fmla="*/ 0 w 81"/>
                  <a:gd name="T7" fmla="*/ 2147483647 h 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1"/>
                  <a:gd name="T13" fmla="*/ 0 h 30"/>
                  <a:gd name="T14" fmla="*/ 81 w 81"/>
                  <a:gd name="T15" fmla="*/ 30 h 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1" h="30">
                    <a:moveTo>
                      <a:pt x="0" y="30"/>
                    </a:moveTo>
                    <a:cubicBezTo>
                      <a:pt x="6" y="13"/>
                      <a:pt x="22" y="0"/>
                      <a:pt x="41" y="0"/>
                    </a:cubicBezTo>
                    <a:cubicBezTo>
                      <a:pt x="60" y="0"/>
                      <a:pt x="76" y="13"/>
                      <a:pt x="81" y="30"/>
                    </a:cubicBezTo>
                    <a:lnTo>
                      <a:pt x="0" y="30"/>
                    </a:lnTo>
                  </a:path>
                </a:pathLst>
              </a:custGeom>
              <a:gradFill rotWithShape="0">
                <a:gsLst>
                  <a:gs pos="0">
                    <a:srgbClr val="CECECE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7214" name="Group 86"/>
              <p:cNvGrpSpPr>
                <a:grpSpLocks/>
              </p:cNvGrpSpPr>
              <p:nvPr/>
            </p:nvGrpSpPr>
            <p:grpSpPr bwMode="auto">
              <a:xfrm>
                <a:off x="2550" y="2779"/>
                <a:ext cx="700" cy="430"/>
                <a:chOff x="3148" y="1951"/>
                <a:chExt cx="454" cy="278"/>
              </a:xfrm>
            </p:grpSpPr>
            <p:sp>
              <p:nvSpPr>
                <p:cNvPr id="7215" name="Oval 89"/>
                <p:cNvSpPr>
                  <a:spLocks noChangeArrowheads="1"/>
                </p:cNvSpPr>
                <p:nvPr/>
              </p:nvSpPr>
              <p:spPr bwMode="auto">
                <a:xfrm rot="-70674">
                  <a:off x="3148" y="1951"/>
                  <a:ext cx="454" cy="27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84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216" name="Oval 90"/>
                <p:cNvSpPr>
                  <a:spLocks noChangeArrowheads="1"/>
                </p:cNvSpPr>
                <p:nvPr/>
              </p:nvSpPr>
              <p:spPr bwMode="auto">
                <a:xfrm rot="-70674">
                  <a:off x="3157" y="1963"/>
                  <a:ext cx="429" cy="24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87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</p:grpSp>
        <p:grpSp>
          <p:nvGrpSpPr>
            <p:cNvPr id="7192" name="Group 52"/>
            <p:cNvGrpSpPr>
              <a:grpSpLocks/>
            </p:cNvGrpSpPr>
            <p:nvPr/>
          </p:nvGrpSpPr>
          <p:grpSpPr bwMode="auto">
            <a:xfrm>
              <a:off x="1606" y="1468"/>
              <a:ext cx="1129" cy="474"/>
              <a:chOff x="1606" y="1519"/>
              <a:chExt cx="1129" cy="474"/>
            </a:xfrm>
          </p:grpSpPr>
          <p:sp>
            <p:nvSpPr>
              <p:cNvPr id="7211" name="Rectangle 9"/>
              <p:cNvSpPr>
                <a:spLocks noChangeArrowheads="1"/>
              </p:cNvSpPr>
              <p:nvPr/>
            </p:nvSpPr>
            <p:spPr bwMode="auto">
              <a:xfrm>
                <a:off x="1606" y="1519"/>
                <a:ext cx="1119" cy="43"/>
              </a:xfrm>
              <a:prstGeom prst="rect">
                <a:avLst/>
              </a:pr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212" name="Freeform 10"/>
              <p:cNvSpPr>
                <a:spLocks/>
              </p:cNvSpPr>
              <p:nvPr/>
            </p:nvSpPr>
            <p:spPr bwMode="auto">
              <a:xfrm>
                <a:off x="1606" y="1531"/>
                <a:ext cx="1129" cy="462"/>
              </a:xfrm>
              <a:custGeom>
                <a:avLst/>
                <a:gdLst>
                  <a:gd name="T0" fmla="*/ 0 w 107"/>
                  <a:gd name="T1" fmla="*/ 0 h 44"/>
                  <a:gd name="T2" fmla="*/ 2147483647 w 107"/>
                  <a:gd name="T3" fmla="*/ 0 h 44"/>
                  <a:gd name="T4" fmla="*/ 2147483647 w 107"/>
                  <a:gd name="T5" fmla="*/ 2147483647 h 44"/>
                  <a:gd name="T6" fmla="*/ 2147483647 w 107"/>
                  <a:gd name="T7" fmla="*/ 2147483647 h 44"/>
                  <a:gd name="T8" fmla="*/ 0 w 107"/>
                  <a:gd name="T9" fmla="*/ 2147483647 h 44"/>
                  <a:gd name="T10" fmla="*/ 0 w 107"/>
                  <a:gd name="T11" fmla="*/ 0 h 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7"/>
                  <a:gd name="T19" fmla="*/ 0 h 44"/>
                  <a:gd name="T20" fmla="*/ 107 w 107"/>
                  <a:gd name="T21" fmla="*/ 44 h 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7" h="44">
                    <a:moveTo>
                      <a:pt x="0" y="0"/>
                    </a:moveTo>
                    <a:lnTo>
                      <a:pt x="107" y="0"/>
                    </a:lnTo>
                    <a:lnTo>
                      <a:pt x="107" y="27"/>
                    </a:lnTo>
                    <a:cubicBezTo>
                      <a:pt x="94" y="20"/>
                      <a:pt x="79" y="16"/>
                      <a:pt x="63" y="16"/>
                    </a:cubicBezTo>
                    <a:cubicBezTo>
                      <a:pt x="38" y="16"/>
                      <a:pt x="15" y="27"/>
                      <a:pt x="0" y="44"/>
                    </a:cubicBezTo>
                    <a:lnTo>
                      <a:pt x="0" y="0"/>
                    </a:lnTo>
                  </a:path>
                </a:pathLst>
              </a:custGeom>
              <a:gradFill rotWithShape="1">
                <a:gsLst>
                  <a:gs pos="0">
                    <a:srgbClr val="FFFFFF">
                      <a:alpha val="67998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193" name="Group 53"/>
            <p:cNvGrpSpPr>
              <a:grpSpLocks/>
            </p:cNvGrpSpPr>
            <p:nvPr/>
          </p:nvGrpSpPr>
          <p:grpSpPr bwMode="auto">
            <a:xfrm>
              <a:off x="3078" y="1468"/>
              <a:ext cx="1129" cy="465"/>
              <a:chOff x="1606" y="1519"/>
              <a:chExt cx="1129" cy="465"/>
            </a:xfrm>
          </p:grpSpPr>
          <p:sp>
            <p:nvSpPr>
              <p:cNvPr id="7209" name="Rectangle 59"/>
              <p:cNvSpPr>
                <a:spLocks noChangeArrowheads="1"/>
              </p:cNvSpPr>
              <p:nvPr/>
            </p:nvSpPr>
            <p:spPr bwMode="auto">
              <a:xfrm>
                <a:off x="1606" y="1519"/>
                <a:ext cx="1119" cy="43"/>
              </a:xfrm>
              <a:prstGeom prst="rect">
                <a:avLst/>
              </a:pr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210" name="Freeform 60"/>
              <p:cNvSpPr>
                <a:spLocks/>
              </p:cNvSpPr>
              <p:nvPr/>
            </p:nvSpPr>
            <p:spPr bwMode="auto">
              <a:xfrm>
                <a:off x="1606" y="1519"/>
                <a:ext cx="1129" cy="465"/>
              </a:xfrm>
              <a:custGeom>
                <a:avLst/>
                <a:gdLst>
                  <a:gd name="T0" fmla="*/ 0 w 107"/>
                  <a:gd name="T1" fmla="*/ 0 h 44"/>
                  <a:gd name="T2" fmla="*/ 2147483647 w 107"/>
                  <a:gd name="T3" fmla="*/ 0 h 44"/>
                  <a:gd name="T4" fmla="*/ 2147483647 w 107"/>
                  <a:gd name="T5" fmla="*/ 2147483647 h 44"/>
                  <a:gd name="T6" fmla="*/ 2147483647 w 107"/>
                  <a:gd name="T7" fmla="*/ 2147483647 h 44"/>
                  <a:gd name="T8" fmla="*/ 0 w 107"/>
                  <a:gd name="T9" fmla="*/ 2147483647 h 44"/>
                  <a:gd name="T10" fmla="*/ 0 w 107"/>
                  <a:gd name="T11" fmla="*/ 0 h 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7"/>
                  <a:gd name="T19" fmla="*/ 0 h 44"/>
                  <a:gd name="T20" fmla="*/ 107 w 107"/>
                  <a:gd name="T21" fmla="*/ 44 h 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7" h="44">
                    <a:moveTo>
                      <a:pt x="0" y="0"/>
                    </a:moveTo>
                    <a:lnTo>
                      <a:pt x="107" y="0"/>
                    </a:lnTo>
                    <a:lnTo>
                      <a:pt x="107" y="27"/>
                    </a:lnTo>
                    <a:cubicBezTo>
                      <a:pt x="94" y="20"/>
                      <a:pt x="79" y="16"/>
                      <a:pt x="63" y="16"/>
                    </a:cubicBezTo>
                    <a:cubicBezTo>
                      <a:pt x="38" y="16"/>
                      <a:pt x="15" y="27"/>
                      <a:pt x="0" y="44"/>
                    </a:cubicBezTo>
                    <a:lnTo>
                      <a:pt x="0" y="0"/>
                    </a:lnTo>
                  </a:path>
                </a:pathLst>
              </a:custGeom>
              <a:gradFill rotWithShape="1">
                <a:gsLst>
                  <a:gs pos="0">
                    <a:srgbClr val="FFFFFF">
                      <a:alpha val="67998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194" name="Group 106"/>
            <p:cNvGrpSpPr>
              <a:grpSpLocks/>
            </p:cNvGrpSpPr>
            <p:nvPr/>
          </p:nvGrpSpPr>
          <p:grpSpPr bwMode="auto">
            <a:xfrm>
              <a:off x="1804" y="2195"/>
              <a:ext cx="2249" cy="1466"/>
              <a:chOff x="1804" y="2195"/>
              <a:chExt cx="2249" cy="1466"/>
            </a:xfrm>
          </p:grpSpPr>
          <p:sp>
            <p:nvSpPr>
              <p:cNvPr id="7205" name="Freeform 37"/>
              <p:cNvSpPr>
                <a:spLocks/>
              </p:cNvSpPr>
              <p:nvPr/>
            </p:nvSpPr>
            <p:spPr bwMode="auto">
              <a:xfrm rot="321579">
                <a:off x="1905" y="2195"/>
                <a:ext cx="496" cy="357"/>
              </a:xfrm>
              <a:custGeom>
                <a:avLst/>
                <a:gdLst>
                  <a:gd name="T0" fmla="*/ 433 w 496"/>
                  <a:gd name="T1" fmla="*/ 220 h 357"/>
                  <a:gd name="T2" fmla="*/ 496 w 496"/>
                  <a:gd name="T3" fmla="*/ 125 h 357"/>
                  <a:gd name="T4" fmla="*/ 422 w 496"/>
                  <a:gd name="T5" fmla="*/ 357 h 357"/>
                  <a:gd name="T6" fmla="*/ 169 w 496"/>
                  <a:gd name="T7" fmla="*/ 273 h 357"/>
                  <a:gd name="T8" fmla="*/ 295 w 496"/>
                  <a:gd name="T9" fmla="*/ 283 h 357"/>
                  <a:gd name="T10" fmla="*/ 0 w 496"/>
                  <a:gd name="T11" fmla="*/ 41 h 357"/>
                  <a:gd name="T12" fmla="*/ 408 w 496"/>
                  <a:gd name="T13" fmla="*/ 0 h 3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96"/>
                  <a:gd name="T22" fmla="*/ 0 h 357"/>
                  <a:gd name="T23" fmla="*/ 496 w 496"/>
                  <a:gd name="T24" fmla="*/ 357 h 3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96" h="357">
                    <a:moveTo>
                      <a:pt x="433" y="220"/>
                    </a:moveTo>
                    <a:lnTo>
                      <a:pt x="496" y="125"/>
                    </a:lnTo>
                    <a:lnTo>
                      <a:pt x="422" y="357"/>
                    </a:lnTo>
                    <a:lnTo>
                      <a:pt x="169" y="273"/>
                    </a:lnTo>
                    <a:lnTo>
                      <a:pt x="295" y="283"/>
                    </a:lnTo>
                    <a:cubicBezTo>
                      <a:pt x="295" y="283"/>
                      <a:pt x="116" y="41"/>
                      <a:pt x="0" y="41"/>
                    </a:cubicBezTo>
                    <a:lnTo>
                      <a:pt x="408" y="0"/>
                    </a:lnTo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797979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6" name="Freeform 77"/>
              <p:cNvSpPr>
                <a:spLocks/>
              </p:cNvSpPr>
              <p:nvPr/>
            </p:nvSpPr>
            <p:spPr bwMode="auto">
              <a:xfrm flipH="1">
                <a:off x="3392" y="2224"/>
                <a:ext cx="496" cy="357"/>
              </a:xfrm>
              <a:custGeom>
                <a:avLst/>
                <a:gdLst>
                  <a:gd name="T0" fmla="*/ 433 w 496"/>
                  <a:gd name="T1" fmla="*/ 220 h 357"/>
                  <a:gd name="T2" fmla="*/ 496 w 496"/>
                  <a:gd name="T3" fmla="*/ 125 h 357"/>
                  <a:gd name="T4" fmla="*/ 422 w 496"/>
                  <a:gd name="T5" fmla="*/ 357 h 357"/>
                  <a:gd name="T6" fmla="*/ 169 w 496"/>
                  <a:gd name="T7" fmla="*/ 273 h 357"/>
                  <a:gd name="T8" fmla="*/ 295 w 496"/>
                  <a:gd name="T9" fmla="*/ 283 h 357"/>
                  <a:gd name="T10" fmla="*/ 0 w 496"/>
                  <a:gd name="T11" fmla="*/ 41 h 357"/>
                  <a:gd name="T12" fmla="*/ 408 w 496"/>
                  <a:gd name="T13" fmla="*/ 0 h 3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96"/>
                  <a:gd name="T22" fmla="*/ 0 h 357"/>
                  <a:gd name="T23" fmla="*/ 496 w 496"/>
                  <a:gd name="T24" fmla="*/ 357 h 3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96" h="357">
                    <a:moveTo>
                      <a:pt x="433" y="220"/>
                    </a:moveTo>
                    <a:lnTo>
                      <a:pt x="496" y="125"/>
                    </a:lnTo>
                    <a:lnTo>
                      <a:pt x="422" y="357"/>
                    </a:lnTo>
                    <a:lnTo>
                      <a:pt x="169" y="273"/>
                    </a:lnTo>
                    <a:lnTo>
                      <a:pt x="295" y="283"/>
                    </a:lnTo>
                    <a:cubicBezTo>
                      <a:pt x="295" y="283"/>
                      <a:pt x="116" y="41"/>
                      <a:pt x="0" y="41"/>
                    </a:cubicBezTo>
                    <a:lnTo>
                      <a:pt x="408" y="0"/>
                    </a:lnTo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797979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7" name="Freeform 38"/>
              <p:cNvSpPr>
                <a:spLocks/>
              </p:cNvSpPr>
              <p:nvPr/>
            </p:nvSpPr>
            <p:spPr bwMode="auto">
              <a:xfrm rot="-820649">
                <a:off x="1804" y="3195"/>
                <a:ext cx="485" cy="454"/>
              </a:xfrm>
              <a:custGeom>
                <a:avLst/>
                <a:gdLst>
                  <a:gd name="T0" fmla="*/ 2147483647 w 46"/>
                  <a:gd name="T1" fmla="*/ 0 h 43"/>
                  <a:gd name="T2" fmla="*/ 2147483647 w 46"/>
                  <a:gd name="T3" fmla="*/ 2147483647 h 43"/>
                  <a:gd name="T4" fmla="*/ 2147483647 w 46"/>
                  <a:gd name="T5" fmla="*/ 2147483647 h 43"/>
                  <a:gd name="T6" fmla="*/ 2147483647 w 46"/>
                  <a:gd name="T7" fmla="*/ 2147483647 h 43"/>
                  <a:gd name="T8" fmla="*/ 2147483647 w 46"/>
                  <a:gd name="T9" fmla="*/ 2147483647 h 43"/>
                  <a:gd name="T10" fmla="*/ 2147483647 w 46"/>
                  <a:gd name="T11" fmla="*/ 2147483647 h 43"/>
                  <a:gd name="T12" fmla="*/ 0 w 46"/>
                  <a:gd name="T13" fmla="*/ 2147483647 h 43"/>
                  <a:gd name="T14" fmla="*/ 2147483647 w 46"/>
                  <a:gd name="T15" fmla="*/ 0 h 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6"/>
                  <a:gd name="T25" fmla="*/ 0 h 43"/>
                  <a:gd name="T26" fmla="*/ 46 w 46"/>
                  <a:gd name="T27" fmla="*/ 43 h 4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6" h="43">
                    <a:moveTo>
                      <a:pt x="4" y="0"/>
                    </a:moveTo>
                    <a:cubicBezTo>
                      <a:pt x="4" y="0"/>
                      <a:pt x="24" y="13"/>
                      <a:pt x="35" y="15"/>
                    </a:cubicBezTo>
                    <a:lnTo>
                      <a:pt x="30" y="6"/>
                    </a:lnTo>
                    <a:lnTo>
                      <a:pt x="46" y="22"/>
                    </a:lnTo>
                    <a:lnTo>
                      <a:pt x="27" y="40"/>
                    </a:lnTo>
                    <a:lnTo>
                      <a:pt x="34" y="30"/>
                    </a:lnTo>
                    <a:cubicBezTo>
                      <a:pt x="34" y="30"/>
                      <a:pt x="6" y="33"/>
                      <a:pt x="0" y="43"/>
                    </a:cubicBezTo>
                    <a:lnTo>
                      <a:pt x="4" y="0"/>
                    </a:lnTo>
                  </a:path>
                </a:pathLst>
              </a:cu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797979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8" name="Freeform 39"/>
              <p:cNvSpPr>
                <a:spLocks/>
              </p:cNvSpPr>
              <p:nvPr/>
            </p:nvSpPr>
            <p:spPr bwMode="auto">
              <a:xfrm rot="822223">
                <a:off x="3567" y="3207"/>
                <a:ext cx="486" cy="454"/>
              </a:xfrm>
              <a:custGeom>
                <a:avLst/>
                <a:gdLst>
                  <a:gd name="T0" fmla="*/ 2147483647 w 46"/>
                  <a:gd name="T1" fmla="*/ 0 h 43"/>
                  <a:gd name="T2" fmla="*/ 2147483647 w 46"/>
                  <a:gd name="T3" fmla="*/ 2147483647 h 43"/>
                  <a:gd name="T4" fmla="*/ 2147483647 w 46"/>
                  <a:gd name="T5" fmla="*/ 2147483647 h 43"/>
                  <a:gd name="T6" fmla="*/ 0 w 46"/>
                  <a:gd name="T7" fmla="*/ 2147483647 h 43"/>
                  <a:gd name="T8" fmla="*/ 2147483647 w 46"/>
                  <a:gd name="T9" fmla="*/ 2147483647 h 43"/>
                  <a:gd name="T10" fmla="*/ 2147483647 w 46"/>
                  <a:gd name="T11" fmla="*/ 2147483647 h 43"/>
                  <a:gd name="T12" fmla="*/ 2147483647 w 46"/>
                  <a:gd name="T13" fmla="*/ 2147483647 h 43"/>
                  <a:gd name="T14" fmla="*/ 2147483647 w 46"/>
                  <a:gd name="T15" fmla="*/ 0 h 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6"/>
                  <a:gd name="T25" fmla="*/ 0 h 43"/>
                  <a:gd name="T26" fmla="*/ 46 w 46"/>
                  <a:gd name="T27" fmla="*/ 43 h 4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6" h="43">
                    <a:moveTo>
                      <a:pt x="42" y="0"/>
                    </a:moveTo>
                    <a:cubicBezTo>
                      <a:pt x="42" y="0"/>
                      <a:pt x="22" y="13"/>
                      <a:pt x="11" y="15"/>
                    </a:cubicBezTo>
                    <a:lnTo>
                      <a:pt x="16" y="6"/>
                    </a:lnTo>
                    <a:lnTo>
                      <a:pt x="0" y="22"/>
                    </a:lnTo>
                    <a:lnTo>
                      <a:pt x="19" y="40"/>
                    </a:lnTo>
                    <a:lnTo>
                      <a:pt x="12" y="30"/>
                    </a:lnTo>
                    <a:cubicBezTo>
                      <a:pt x="12" y="30"/>
                      <a:pt x="40" y="33"/>
                      <a:pt x="46" y="43"/>
                    </a:cubicBezTo>
                    <a:lnTo>
                      <a:pt x="42" y="0"/>
                    </a:lnTo>
                  </a:path>
                </a:pathLst>
              </a:custGeom>
              <a:gradFill rotWithShape="0">
                <a:gsLst>
                  <a:gs pos="0">
                    <a:srgbClr val="797979"/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195" name="Group 69"/>
            <p:cNvGrpSpPr>
              <a:grpSpLocks/>
            </p:cNvGrpSpPr>
            <p:nvPr/>
          </p:nvGrpSpPr>
          <p:grpSpPr bwMode="auto">
            <a:xfrm>
              <a:off x="732" y="1076"/>
              <a:ext cx="2342" cy="2353"/>
              <a:chOff x="1606" y="-295"/>
              <a:chExt cx="2342" cy="2353"/>
            </a:xfrm>
          </p:grpSpPr>
          <p:sp>
            <p:nvSpPr>
              <p:cNvPr id="38" name="Freeform 72"/>
              <p:cNvSpPr>
                <a:spLocks/>
              </p:cNvSpPr>
              <p:nvPr/>
            </p:nvSpPr>
            <p:spPr bwMode="auto">
              <a:xfrm>
                <a:off x="3875" y="-295"/>
                <a:ext cx="73" cy="343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21"/>
                  </a:cxn>
                  <a:cxn ang="0">
                    <a:pos x="0" y="11"/>
                  </a:cxn>
                  <a:cxn ang="0">
                    <a:pos x="7" y="0"/>
                  </a:cxn>
                </a:cxnLst>
                <a:rect l="0" t="0" r="r" b="b"/>
                <a:pathLst>
                  <a:path w="7" h="21">
                    <a:moveTo>
                      <a:pt x="7" y="0"/>
                    </a:moveTo>
                    <a:lnTo>
                      <a:pt x="7" y="21"/>
                    </a:lnTo>
                    <a:cubicBezTo>
                      <a:pt x="3" y="19"/>
                      <a:pt x="0" y="15"/>
                      <a:pt x="0" y="11"/>
                    </a:cubicBezTo>
                    <a:cubicBezTo>
                      <a:pt x="0" y="6"/>
                      <a:pt x="3" y="3"/>
                      <a:pt x="7" y="0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203" name="Rectangle 75"/>
              <p:cNvSpPr>
                <a:spLocks noChangeArrowheads="1"/>
              </p:cNvSpPr>
              <p:nvPr/>
            </p:nvSpPr>
            <p:spPr bwMode="auto">
              <a:xfrm>
                <a:off x="1606" y="1599"/>
                <a:ext cx="1119" cy="43"/>
              </a:xfrm>
              <a:prstGeom prst="rect">
                <a:avLst/>
              </a:pr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204" name="Freeform 76"/>
              <p:cNvSpPr>
                <a:spLocks/>
              </p:cNvSpPr>
              <p:nvPr/>
            </p:nvSpPr>
            <p:spPr bwMode="auto">
              <a:xfrm>
                <a:off x="1606" y="1593"/>
                <a:ext cx="1129" cy="465"/>
              </a:xfrm>
              <a:custGeom>
                <a:avLst/>
                <a:gdLst>
                  <a:gd name="T0" fmla="*/ 0 w 107"/>
                  <a:gd name="T1" fmla="*/ 0 h 44"/>
                  <a:gd name="T2" fmla="*/ 2147483647 w 107"/>
                  <a:gd name="T3" fmla="*/ 0 h 44"/>
                  <a:gd name="T4" fmla="*/ 2147483647 w 107"/>
                  <a:gd name="T5" fmla="*/ 2147483647 h 44"/>
                  <a:gd name="T6" fmla="*/ 2147483647 w 107"/>
                  <a:gd name="T7" fmla="*/ 2147483647 h 44"/>
                  <a:gd name="T8" fmla="*/ 0 w 107"/>
                  <a:gd name="T9" fmla="*/ 2147483647 h 44"/>
                  <a:gd name="T10" fmla="*/ 0 w 107"/>
                  <a:gd name="T11" fmla="*/ 0 h 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7"/>
                  <a:gd name="T19" fmla="*/ 0 h 44"/>
                  <a:gd name="T20" fmla="*/ 107 w 107"/>
                  <a:gd name="T21" fmla="*/ 44 h 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7" h="44">
                    <a:moveTo>
                      <a:pt x="0" y="0"/>
                    </a:moveTo>
                    <a:lnTo>
                      <a:pt x="107" y="0"/>
                    </a:lnTo>
                    <a:lnTo>
                      <a:pt x="107" y="27"/>
                    </a:lnTo>
                    <a:cubicBezTo>
                      <a:pt x="94" y="20"/>
                      <a:pt x="79" y="16"/>
                      <a:pt x="63" y="16"/>
                    </a:cubicBezTo>
                    <a:cubicBezTo>
                      <a:pt x="38" y="16"/>
                      <a:pt x="15" y="27"/>
                      <a:pt x="0" y="44"/>
                    </a:cubicBezTo>
                    <a:lnTo>
                      <a:pt x="0" y="0"/>
                    </a:lnTo>
                  </a:path>
                </a:pathLst>
              </a:custGeom>
              <a:gradFill rotWithShape="1">
                <a:gsLst>
                  <a:gs pos="0">
                    <a:srgbClr val="FFFFFF">
                      <a:alpha val="67998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196" name="Group 103"/>
            <p:cNvGrpSpPr>
              <a:grpSpLocks/>
            </p:cNvGrpSpPr>
            <p:nvPr/>
          </p:nvGrpSpPr>
          <p:grpSpPr bwMode="auto">
            <a:xfrm>
              <a:off x="751" y="2968"/>
              <a:ext cx="4400" cy="1000"/>
              <a:chOff x="751" y="2968"/>
              <a:chExt cx="4400" cy="1000"/>
            </a:xfrm>
          </p:grpSpPr>
          <p:grpSp>
            <p:nvGrpSpPr>
              <p:cNvPr id="7197" name="Group 61"/>
              <p:cNvGrpSpPr>
                <a:grpSpLocks/>
              </p:cNvGrpSpPr>
              <p:nvPr/>
            </p:nvGrpSpPr>
            <p:grpSpPr bwMode="auto">
              <a:xfrm>
                <a:off x="4004" y="2968"/>
                <a:ext cx="1129" cy="465"/>
                <a:chOff x="1710" y="1597"/>
                <a:chExt cx="1129" cy="465"/>
              </a:xfrm>
            </p:grpSpPr>
            <p:sp>
              <p:nvSpPr>
                <p:cNvPr id="7200" name="Rectangle 67"/>
                <p:cNvSpPr>
                  <a:spLocks noChangeArrowheads="1"/>
                </p:cNvSpPr>
                <p:nvPr/>
              </p:nvSpPr>
              <p:spPr bwMode="auto">
                <a:xfrm>
                  <a:off x="1720" y="1624"/>
                  <a:ext cx="1119" cy="43"/>
                </a:xfrm>
                <a:prstGeom prst="rect">
                  <a:avLst/>
                </a:prstGeom>
                <a:solidFill>
                  <a:srgbClr val="7575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201" name="Freeform 68"/>
                <p:cNvSpPr>
                  <a:spLocks/>
                </p:cNvSpPr>
                <p:nvPr/>
              </p:nvSpPr>
              <p:spPr bwMode="auto">
                <a:xfrm>
                  <a:off x="1710" y="1597"/>
                  <a:ext cx="1129" cy="465"/>
                </a:xfrm>
                <a:custGeom>
                  <a:avLst/>
                  <a:gdLst>
                    <a:gd name="T0" fmla="*/ 0 w 107"/>
                    <a:gd name="T1" fmla="*/ 0 h 44"/>
                    <a:gd name="T2" fmla="*/ 2147483647 w 107"/>
                    <a:gd name="T3" fmla="*/ 0 h 44"/>
                    <a:gd name="T4" fmla="*/ 2147483647 w 107"/>
                    <a:gd name="T5" fmla="*/ 2147483647 h 44"/>
                    <a:gd name="T6" fmla="*/ 2147483647 w 107"/>
                    <a:gd name="T7" fmla="*/ 2147483647 h 44"/>
                    <a:gd name="T8" fmla="*/ 0 w 107"/>
                    <a:gd name="T9" fmla="*/ 2147483647 h 44"/>
                    <a:gd name="T10" fmla="*/ 0 w 107"/>
                    <a:gd name="T11" fmla="*/ 0 h 4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7"/>
                    <a:gd name="T19" fmla="*/ 0 h 44"/>
                    <a:gd name="T20" fmla="*/ 107 w 107"/>
                    <a:gd name="T21" fmla="*/ 44 h 4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7" h="44">
                      <a:moveTo>
                        <a:pt x="0" y="0"/>
                      </a:moveTo>
                      <a:lnTo>
                        <a:pt x="107" y="0"/>
                      </a:lnTo>
                      <a:lnTo>
                        <a:pt x="107" y="27"/>
                      </a:lnTo>
                      <a:cubicBezTo>
                        <a:pt x="94" y="20"/>
                        <a:pt x="79" y="16"/>
                        <a:pt x="63" y="16"/>
                      </a:cubicBezTo>
                      <a:cubicBezTo>
                        <a:pt x="38" y="16"/>
                        <a:pt x="15" y="27"/>
                        <a:pt x="0" y="44"/>
                      </a:cubicBezTo>
                      <a:lnTo>
                        <a:pt x="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67998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198" name="Rectangle 99"/>
              <p:cNvSpPr>
                <a:spLocks noChangeArrowheads="1"/>
              </p:cNvSpPr>
              <p:nvPr/>
            </p:nvSpPr>
            <p:spPr bwMode="auto">
              <a:xfrm>
                <a:off x="4039" y="3680"/>
                <a:ext cx="1112" cy="224"/>
              </a:xfrm>
              <a:prstGeom prst="rect">
                <a:avLst/>
              </a:prstGeom>
              <a:gradFill rotWithShape="0">
                <a:gsLst>
                  <a:gs pos="0">
                    <a:srgbClr val="CECECE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199" name="Rectangle 99"/>
              <p:cNvSpPr>
                <a:spLocks noChangeArrowheads="1"/>
              </p:cNvSpPr>
              <p:nvPr/>
            </p:nvSpPr>
            <p:spPr bwMode="auto">
              <a:xfrm>
                <a:off x="751" y="3744"/>
                <a:ext cx="1112" cy="224"/>
              </a:xfrm>
              <a:prstGeom prst="rect">
                <a:avLst/>
              </a:prstGeom>
              <a:gradFill rotWithShape="0">
                <a:gsLst>
                  <a:gs pos="0">
                    <a:srgbClr val="CECECE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sp>
        <p:nvSpPr>
          <p:cNvPr id="7177" name="Text Box 81"/>
          <p:cNvSpPr txBox="1">
            <a:spLocks noChangeArrowheads="1"/>
          </p:cNvSpPr>
          <p:nvPr/>
        </p:nvSpPr>
        <p:spPr bwMode="auto">
          <a:xfrm>
            <a:off x="2436813" y="2292350"/>
            <a:ext cx="16827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3500"/>
              </a:lnSpc>
              <a:buClr>
                <a:srgbClr val="0000CC"/>
              </a:buClr>
              <a:buSzPct val="70000"/>
              <a:buFont typeface="Wingdings" pitchFamily="2" charset="2"/>
              <a:buChar char="Ø"/>
            </a:pPr>
            <a:r>
              <a:rPr lang="zh-CN" altLang="en-US" sz="2400" b="1"/>
              <a:t>模拟调制</a:t>
            </a:r>
          </a:p>
          <a:p>
            <a:pPr eaLnBrk="1" hangingPunct="1">
              <a:lnSpc>
                <a:spcPts val="3500"/>
              </a:lnSpc>
              <a:buClr>
                <a:srgbClr val="0000CC"/>
              </a:buClr>
              <a:buSzPct val="70000"/>
              <a:buFont typeface="Wingdings" pitchFamily="2" charset="2"/>
              <a:buChar char="Ø"/>
            </a:pPr>
            <a:r>
              <a:rPr lang="zh-CN" altLang="en-US" sz="2400" b="1"/>
              <a:t>数字调制</a:t>
            </a:r>
          </a:p>
        </p:txBody>
      </p:sp>
      <p:sp>
        <p:nvSpPr>
          <p:cNvPr id="7178" name="Text Box 82"/>
          <p:cNvSpPr txBox="1">
            <a:spLocks noChangeArrowheads="1"/>
          </p:cNvSpPr>
          <p:nvPr/>
        </p:nvSpPr>
        <p:spPr bwMode="auto">
          <a:xfrm>
            <a:off x="6392863" y="4953000"/>
            <a:ext cx="19113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3500"/>
              </a:lnSpc>
              <a:buClr>
                <a:srgbClr val="0000CC"/>
              </a:buClr>
              <a:buSzPct val="70000"/>
              <a:buFont typeface="Wingdings" pitchFamily="2" charset="2"/>
              <a:buChar char="Ø"/>
            </a:pPr>
            <a:r>
              <a:rPr lang="zh-CN" altLang="en-US" sz="2400" b="1"/>
              <a:t>连续波调制</a:t>
            </a:r>
          </a:p>
          <a:p>
            <a:pPr eaLnBrk="1" hangingPunct="1">
              <a:lnSpc>
                <a:spcPts val="3500"/>
              </a:lnSpc>
              <a:buClr>
                <a:srgbClr val="0000CC"/>
              </a:buClr>
              <a:buSzPct val="70000"/>
              <a:buFont typeface="Wingdings" pitchFamily="2" charset="2"/>
              <a:buChar char="Ø"/>
            </a:pPr>
            <a:r>
              <a:rPr lang="zh-CN" altLang="en-US" sz="2400" b="1"/>
              <a:t>脉冲调制</a:t>
            </a:r>
          </a:p>
        </p:txBody>
      </p:sp>
      <p:sp>
        <p:nvSpPr>
          <p:cNvPr id="7179" name="Text Box 80"/>
          <p:cNvSpPr txBox="1">
            <a:spLocks noChangeArrowheads="1"/>
          </p:cNvSpPr>
          <p:nvPr/>
        </p:nvSpPr>
        <p:spPr bwMode="auto">
          <a:xfrm>
            <a:off x="974725" y="4781550"/>
            <a:ext cx="1700213" cy="131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3200"/>
              </a:lnSpc>
              <a:buClr>
                <a:srgbClr val="0000CC"/>
              </a:buClr>
              <a:buSzPct val="70000"/>
              <a:buFont typeface="Wingdings" pitchFamily="2" charset="2"/>
              <a:buChar char="Ø"/>
            </a:pPr>
            <a:r>
              <a:rPr lang="zh-CN" altLang="en-US" sz="2400" b="1"/>
              <a:t>幅度调制</a:t>
            </a:r>
          </a:p>
          <a:p>
            <a:pPr eaLnBrk="1" hangingPunct="1">
              <a:lnSpc>
                <a:spcPts val="3200"/>
              </a:lnSpc>
              <a:buClr>
                <a:srgbClr val="0000CC"/>
              </a:buClr>
              <a:buSzPct val="70000"/>
              <a:buFont typeface="Wingdings" pitchFamily="2" charset="2"/>
              <a:buChar char="Ø"/>
            </a:pPr>
            <a:r>
              <a:rPr lang="zh-CN" altLang="en-US" sz="2400" b="1"/>
              <a:t>频率调制</a:t>
            </a:r>
            <a:endParaRPr lang="en-US" altLang="zh-CN" sz="2400" b="1"/>
          </a:p>
          <a:p>
            <a:pPr eaLnBrk="1" hangingPunct="1">
              <a:lnSpc>
                <a:spcPts val="3200"/>
              </a:lnSpc>
              <a:buClr>
                <a:srgbClr val="0000CC"/>
              </a:buClr>
              <a:buSzPct val="70000"/>
              <a:buFont typeface="Wingdings" pitchFamily="2" charset="2"/>
              <a:buChar char="Ø"/>
            </a:pPr>
            <a:r>
              <a:rPr lang="zh-CN" altLang="en-US" sz="2400" b="1"/>
              <a:t>相位调制</a:t>
            </a:r>
          </a:p>
        </p:txBody>
      </p:sp>
      <p:sp>
        <p:nvSpPr>
          <p:cNvPr id="7180" name="Text Box 36"/>
          <p:cNvSpPr txBox="1">
            <a:spLocks noChangeArrowheads="1"/>
          </p:cNvSpPr>
          <p:nvPr/>
        </p:nvSpPr>
        <p:spPr bwMode="gray">
          <a:xfrm>
            <a:off x="2293938" y="1403350"/>
            <a:ext cx="1911350" cy="711200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rgbClr val="990099"/>
                </a:solidFill>
              </a:rPr>
              <a:t>按</a:t>
            </a:r>
            <a:r>
              <a:rPr lang="zh-CN" altLang="en-US" sz="2000" b="1">
                <a:solidFill>
                  <a:srgbClr val="003399"/>
                </a:solidFill>
              </a:rPr>
              <a:t>调制信号</a:t>
            </a:r>
            <a:r>
              <a:rPr lang="en-US" altLang="zh-CN" sz="2000" b="1">
                <a:solidFill>
                  <a:srgbClr val="003399"/>
                </a:solidFill>
              </a:rPr>
              <a:t>m(t)</a:t>
            </a:r>
            <a:r>
              <a:rPr lang="zh-CN" altLang="en-US" sz="2000" b="1">
                <a:solidFill>
                  <a:srgbClr val="003399"/>
                </a:solidFill>
              </a:rPr>
              <a:t>的类型</a:t>
            </a:r>
            <a:r>
              <a:rPr lang="zh-CN" altLang="en-US" sz="2000" b="1">
                <a:solidFill>
                  <a:srgbClr val="990099"/>
                </a:solidFill>
              </a:rPr>
              <a:t>分</a:t>
            </a:r>
            <a:endParaRPr lang="zh-CN" altLang="zh-CN" sz="2000" noProof="1">
              <a:solidFill>
                <a:srgbClr val="990099"/>
              </a:solidFill>
            </a:endParaRPr>
          </a:p>
        </p:txBody>
      </p:sp>
      <p:sp>
        <p:nvSpPr>
          <p:cNvPr id="69" name="Text Box 36"/>
          <p:cNvSpPr txBox="1">
            <a:spLocks noChangeArrowheads="1"/>
          </p:cNvSpPr>
          <p:nvPr/>
        </p:nvSpPr>
        <p:spPr bwMode="gray">
          <a:xfrm>
            <a:off x="6392863" y="4008438"/>
            <a:ext cx="1911350" cy="769937"/>
          </a:xfrm>
          <a:prstGeom prst="rect">
            <a:avLst/>
          </a:prstGeom>
          <a:noFill/>
          <a:ln w="9525" algn="ctr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508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990099"/>
                </a:solidFill>
              </a:rPr>
              <a:t>按</a:t>
            </a:r>
            <a:r>
              <a:rPr lang="zh-CN" altLang="en-US" sz="2000" b="1">
                <a:solidFill>
                  <a:srgbClr val="003399"/>
                </a:solidFill>
              </a:rPr>
              <a:t>载波信号</a:t>
            </a:r>
            <a:endParaRPr lang="en-US" altLang="zh-CN" sz="2000" b="1">
              <a:solidFill>
                <a:srgbClr val="003399"/>
              </a:solidFill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en-US" altLang="zh-CN" sz="2000" b="1">
                <a:solidFill>
                  <a:srgbClr val="003399"/>
                </a:solidFill>
              </a:rPr>
              <a:t>c(t)</a:t>
            </a:r>
            <a:r>
              <a:rPr lang="zh-CN" altLang="en-US" sz="2000" b="1">
                <a:solidFill>
                  <a:srgbClr val="003399"/>
                </a:solidFill>
              </a:rPr>
              <a:t>的类型</a:t>
            </a:r>
            <a:r>
              <a:rPr lang="zh-CN" altLang="en-US" sz="2000" b="1">
                <a:solidFill>
                  <a:srgbClr val="990099"/>
                </a:solidFill>
              </a:rPr>
              <a:t>分</a:t>
            </a:r>
            <a:endParaRPr lang="zh-CN" sz="2000" b="1" noProof="1">
              <a:solidFill>
                <a:srgbClr val="990099"/>
              </a:solidFill>
            </a:endParaRPr>
          </a:p>
        </p:txBody>
      </p:sp>
      <p:sp>
        <p:nvSpPr>
          <p:cNvPr id="7182" name="Text Box 81"/>
          <p:cNvSpPr txBox="1">
            <a:spLocks noChangeArrowheads="1"/>
          </p:cNvSpPr>
          <p:nvPr/>
        </p:nvSpPr>
        <p:spPr bwMode="auto">
          <a:xfrm>
            <a:off x="4881563" y="2292350"/>
            <a:ext cx="19113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3500"/>
              </a:lnSpc>
              <a:buClr>
                <a:srgbClr val="0000CC"/>
              </a:buClr>
              <a:buSzPct val="70000"/>
              <a:buFont typeface="Wingdings" pitchFamily="2" charset="2"/>
              <a:buChar char="Ø"/>
            </a:pPr>
            <a:r>
              <a:rPr lang="zh-CN" altLang="en-US" sz="2400" b="1"/>
              <a:t>线性调制</a:t>
            </a:r>
            <a:endParaRPr lang="en-US" altLang="zh-CN" sz="2400" b="1"/>
          </a:p>
          <a:p>
            <a:pPr eaLnBrk="1" hangingPunct="1">
              <a:lnSpc>
                <a:spcPts val="3500"/>
              </a:lnSpc>
              <a:buClr>
                <a:srgbClr val="0000CC"/>
              </a:buClr>
              <a:buSzPct val="70000"/>
              <a:buFont typeface="Wingdings" pitchFamily="2" charset="2"/>
              <a:buChar char="Ø"/>
            </a:pPr>
            <a:r>
              <a:rPr lang="zh-CN" altLang="en-US" sz="2400" b="1"/>
              <a:t>非线性调制</a:t>
            </a:r>
          </a:p>
        </p:txBody>
      </p:sp>
      <p:sp>
        <p:nvSpPr>
          <p:cNvPr id="72" name="Freeform 72"/>
          <p:cNvSpPr>
            <a:spLocks/>
          </p:cNvSpPr>
          <p:nvPr/>
        </p:nvSpPr>
        <p:spPr bwMode="auto">
          <a:xfrm>
            <a:off x="2170113" y="1457325"/>
            <a:ext cx="123825" cy="587375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7" y="21"/>
              </a:cxn>
              <a:cxn ang="0">
                <a:pos x="0" y="11"/>
              </a:cxn>
              <a:cxn ang="0">
                <a:pos x="7" y="0"/>
              </a:cxn>
            </a:cxnLst>
            <a:rect l="0" t="0" r="r" b="b"/>
            <a:pathLst>
              <a:path w="7" h="21">
                <a:moveTo>
                  <a:pt x="7" y="0"/>
                </a:moveTo>
                <a:lnTo>
                  <a:pt x="7" y="21"/>
                </a:lnTo>
                <a:cubicBezTo>
                  <a:pt x="3" y="19"/>
                  <a:pt x="0" y="15"/>
                  <a:pt x="0" y="11"/>
                </a:cubicBezTo>
                <a:cubicBezTo>
                  <a:pt x="0" y="6"/>
                  <a:pt x="3" y="3"/>
                  <a:pt x="7" y="0"/>
                </a:cubicBezTo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3" name="Text Box 36"/>
          <p:cNvSpPr txBox="1">
            <a:spLocks noChangeArrowheads="1"/>
          </p:cNvSpPr>
          <p:nvPr/>
        </p:nvSpPr>
        <p:spPr bwMode="gray">
          <a:xfrm>
            <a:off x="836613" y="3878263"/>
            <a:ext cx="1911350" cy="769937"/>
          </a:xfrm>
          <a:prstGeom prst="rect">
            <a:avLst/>
          </a:prstGeom>
          <a:noFill/>
          <a:ln w="9525" algn="ctr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508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990099"/>
                </a:solidFill>
              </a:rPr>
              <a:t>按</a:t>
            </a:r>
            <a:r>
              <a:rPr lang="zh-CN" altLang="en-US" sz="2000" b="1">
                <a:solidFill>
                  <a:srgbClr val="003399"/>
                </a:solidFill>
              </a:rPr>
              <a:t>正弦载波</a:t>
            </a:r>
            <a:endParaRPr lang="en-US" altLang="zh-CN" sz="2000" b="1">
              <a:solidFill>
                <a:srgbClr val="003399"/>
              </a:solidFill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003399"/>
                </a:solidFill>
              </a:rPr>
              <a:t>的受调参量</a:t>
            </a:r>
            <a:r>
              <a:rPr lang="zh-CN" altLang="en-US" sz="2000" b="1">
                <a:solidFill>
                  <a:srgbClr val="990099"/>
                </a:solidFill>
              </a:rPr>
              <a:t>分</a:t>
            </a:r>
            <a:endParaRPr lang="zh-CN" sz="2000" b="1" noProof="1">
              <a:solidFill>
                <a:srgbClr val="990099"/>
              </a:solidFill>
            </a:endParaRPr>
          </a:p>
        </p:txBody>
      </p:sp>
      <p:sp>
        <p:nvSpPr>
          <p:cNvPr id="74" name="Freeform 72"/>
          <p:cNvSpPr>
            <a:spLocks/>
          </p:cNvSpPr>
          <p:nvPr/>
        </p:nvSpPr>
        <p:spPr bwMode="auto">
          <a:xfrm>
            <a:off x="712788" y="4010025"/>
            <a:ext cx="123825" cy="587375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7" y="21"/>
              </a:cxn>
              <a:cxn ang="0">
                <a:pos x="0" y="11"/>
              </a:cxn>
              <a:cxn ang="0">
                <a:pos x="7" y="0"/>
              </a:cxn>
            </a:cxnLst>
            <a:rect l="0" t="0" r="r" b="b"/>
            <a:pathLst>
              <a:path w="7" h="21">
                <a:moveTo>
                  <a:pt x="7" y="0"/>
                </a:moveTo>
                <a:lnTo>
                  <a:pt x="7" y="21"/>
                </a:lnTo>
                <a:cubicBezTo>
                  <a:pt x="3" y="19"/>
                  <a:pt x="0" y="15"/>
                  <a:pt x="0" y="11"/>
                </a:cubicBezTo>
                <a:cubicBezTo>
                  <a:pt x="0" y="6"/>
                  <a:pt x="3" y="3"/>
                  <a:pt x="7" y="0"/>
                </a:cubicBezTo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6" name="Text Box 36"/>
          <p:cNvSpPr txBox="1">
            <a:spLocks noChangeArrowheads="1"/>
          </p:cNvSpPr>
          <p:nvPr/>
        </p:nvSpPr>
        <p:spPr bwMode="gray">
          <a:xfrm>
            <a:off x="4806950" y="1400175"/>
            <a:ext cx="1985963" cy="708025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/>
              <a:t>  </a:t>
            </a:r>
            <a:r>
              <a:rPr lang="zh-CN" altLang="en-US" sz="2000" b="1" dirty="0">
                <a:solidFill>
                  <a:srgbClr val="990099"/>
                </a:solidFill>
              </a:rPr>
              <a:t>按</a:t>
            </a:r>
            <a:r>
              <a:rPr lang="zh-CN" altLang="en-US" sz="2000" b="1" dirty="0">
                <a:solidFill>
                  <a:srgbClr val="003399"/>
                </a:solidFill>
                <a:latin typeface="+mn-ea"/>
              </a:rPr>
              <a:t>已调信号</a:t>
            </a:r>
            <a:endParaRPr lang="en-US" altLang="zh-CN" sz="2000" b="1" dirty="0">
              <a:solidFill>
                <a:srgbClr val="003399"/>
              </a:solidFill>
              <a:latin typeface="+mn-ea"/>
            </a:endParaRPr>
          </a:p>
          <a:p>
            <a:pPr>
              <a:defRPr/>
            </a:pPr>
            <a:r>
              <a:rPr lang="zh-CN" altLang="en-US" sz="2000" b="1" dirty="0">
                <a:solidFill>
                  <a:srgbClr val="003399"/>
                </a:solidFill>
                <a:latin typeface="+mn-ea"/>
              </a:rPr>
              <a:t> 的频谱结构</a:t>
            </a:r>
            <a:r>
              <a:rPr lang="zh-CN" altLang="en-US" sz="2000" b="1" dirty="0">
                <a:solidFill>
                  <a:srgbClr val="990099"/>
                </a:solidFill>
              </a:rPr>
              <a:t>分</a:t>
            </a:r>
            <a:endParaRPr lang="en-GB" sz="2000" noProof="1">
              <a:solidFill>
                <a:srgbClr val="990099"/>
              </a:solidFill>
            </a:endParaRPr>
          </a:p>
        </p:txBody>
      </p:sp>
      <p:sp>
        <p:nvSpPr>
          <p:cNvPr id="77" name="Freeform 72"/>
          <p:cNvSpPr>
            <a:spLocks/>
          </p:cNvSpPr>
          <p:nvPr/>
        </p:nvSpPr>
        <p:spPr bwMode="auto">
          <a:xfrm>
            <a:off x="6269038" y="4098925"/>
            <a:ext cx="123825" cy="587375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7" y="21"/>
              </a:cxn>
              <a:cxn ang="0">
                <a:pos x="0" y="11"/>
              </a:cxn>
              <a:cxn ang="0">
                <a:pos x="7" y="0"/>
              </a:cxn>
            </a:cxnLst>
            <a:rect l="0" t="0" r="r" b="b"/>
            <a:pathLst>
              <a:path w="7" h="21">
                <a:moveTo>
                  <a:pt x="7" y="0"/>
                </a:moveTo>
                <a:lnTo>
                  <a:pt x="7" y="21"/>
                </a:lnTo>
                <a:cubicBezTo>
                  <a:pt x="3" y="19"/>
                  <a:pt x="0" y="15"/>
                  <a:pt x="0" y="11"/>
                </a:cubicBezTo>
                <a:cubicBezTo>
                  <a:pt x="0" y="6"/>
                  <a:pt x="3" y="3"/>
                  <a:pt x="7" y="0"/>
                </a:cubicBezTo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7188" name="Object 3"/>
          <p:cNvGraphicFramePr>
            <a:graphicFrameLocks noChangeAspect="1"/>
          </p:cNvGraphicFramePr>
          <p:nvPr/>
        </p:nvGraphicFramePr>
        <p:xfrm>
          <a:off x="2970213" y="4419600"/>
          <a:ext cx="32448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" name="Visio" r:id="rId3" imgW="1886730" imgH="780194" progId="Visio.Drawing.11">
                  <p:embed/>
                </p:oleObj>
              </mc:Choice>
              <mc:Fallback>
                <p:oleObj name="Visio" r:id="rId3" imgW="1886730" imgH="780194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213" y="4419600"/>
                        <a:ext cx="3244850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9" name="矩形 51"/>
          <p:cNvSpPr>
            <a:spLocks noChangeArrowheads="1"/>
          </p:cNvSpPr>
          <p:nvPr/>
        </p:nvSpPr>
        <p:spPr bwMode="auto">
          <a:xfrm>
            <a:off x="296863" y="368300"/>
            <a:ext cx="311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可从不同角度分类：</a:t>
            </a:r>
          </a:p>
        </p:txBody>
      </p:sp>
      <p:sp>
        <p:nvSpPr>
          <p:cNvPr id="53" name="云形标注 52"/>
          <p:cNvSpPr>
            <a:spLocks noChangeArrowheads="1"/>
          </p:cNvSpPr>
          <p:nvPr/>
        </p:nvSpPr>
        <p:spPr bwMode="auto">
          <a:xfrm>
            <a:off x="6551613" y="139700"/>
            <a:ext cx="2592387" cy="1511300"/>
          </a:xfrm>
          <a:prstGeom prst="cloudCallout">
            <a:avLst>
              <a:gd name="adj1" fmla="val -26116"/>
              <a:gd name="adj2" fmla="val 80884"/>
            </a:avLst>
          </a:prstGeom>
          <a:solidFill>
            <a:srgbClr val="E8E8E8"/>
          </a:solidFill>
          <a:ln w="3175" algn="ctr">
            <a:solidFill>
              <a:srgbClr val="7F7F7F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3200"/>
              </a:lnSpc>
              <a:defRPr/>
            </a:pPr>
            <a:r>
              <a:rPr lang="zh-CN" altLang="en-US" sz="240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都有哪些</a:t>
            </a:r>
            <a:endParaRPr lang="en-US" altLang="zh-CN" sz="2400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  <a:p>
            <a:pPr algn="ctr">
              <a:lnSpc>
                <a:spcPts val="3200"/>
              </a:lnSpc>
              <a:defRPr/>
            </a:pPr>
            <a:r>
              <a:rPr lang="zh-CN" altLang="en-US" sz="240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调制方式？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2192F16-2EF4-4213-BF6D-13D8595D7FD4}" type="slidenum">
              <a:rPr lang="en-US" altLang="zh-CN" smtClean="0"/>
              <a:pPr eaLnBrk="1" hangingPunct="1"/>
              <a:t>60</a:t>
            </a:fld>
            <a:endParaRPr lang="en-US" altLang="zh-CN"/>
          </a:p>
        </p:txBody>
      </p:sp>
      <p:graphicFrame>
        <p:nvGraphicFramePr>
          <p:cNvPr id="62467" name="Object 8"/>
          <p:cNvGraphicFramePr>
            <a:graphicFrameLocks noChangeAspect="1"/>
          </p:cNvGraphicFramePr>
          <p:nvPr/>
        </p:nvGraphicFramePr>
        <p:xfrm>
          <a:off x="1916113" y="279400"/>
          <a:ext cx="4430712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9" name="Equation" r:id="rId3" imgW="1511300" imgH="228600" progId="Equation.DSMT4">
                  <p:embed/>
                </p:oleObj>
              </mc:Choice>
              <mc:Fallback>
                <p:oleObj name="Equation" r:id="rId3" imgW="151130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113" y="279400"/>
                        <a:ext cx="4430712" cy="6699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8" name="Rectangle 5"/>
          <p:cNvSpPr>
            <a:spLocks noChangeArrowheads="1"/>
          </p:cNvSpPr>
          <p:nvPr/>
        </p:nvSpPr>
        <p:spPr bwMode="auto">
          <a:xfrm>
            <a:off x="657225" y="2033588"/>
            <a:ext cx="7785100" cy="369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 b="1">
                <a:solidFill>
                  <a:schemeClr val="hlink"/>
                </a:solidFill>
                <a:latin typeface="Arial" charset="0"/>
                <a:ea typeface="华文细黑" pitchFamily="2" charset="-122"/>
              </a:rPr>
              <a:t>频率调制</a:t>
            </a:r>
            <a:r>
              <a:rPr lang="en-US" altLang="zh-CN" sz="2400" b="1">
                <a:solidFill>
                  <a:schemeClr val="hlink"/>
                </a:solidFill>
                <a:latin typeface="Arial" charset="0"/>
                <a:ea typeface="华文细黑" pitchFamily="2" charset="-122"/>
              </a:rPr>
              <a:t>(FM)</a:t>
            </a:r>
            <a:r>
              <a:rPr lang="zh-CN" altLang="en-US" sz="2400">
                <a:latin typeface="Arial" charset="0"/>
                <a:ea typeface="华文细黑" pitchFamily="2" charset="-122"/>
              </a:rPr>
              <a:t>：瞬时频率偏移随调制信号成比例变化。</a:t>
            </a:r>
          </a:p>
          <a:p>
            <a:pPr lvl="2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None/>
            </a:pPr>
            <a:endParaRPr lang="zh-CN" altLang="en-US" sz="2400" b="1">
              <a:latin typeface="Arial" charset="0"/>
              <a:ea typeface="华文细黑" pitchFamily="2" charset="-122"/>
            </a:endParaRPr>
          </a:p>
          <a:p>
            <a:pPr lvl="2">
              <a:lnSpc>
                <a:spcPct val="20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None/>
            </a:pPr>
            <a:endParaRPr lang="zh-CN" altLang="en-US" sz="2400" b="1">
              <a:latin typeface="Arial" charset="0"/>
              <a:ea typeface="华文细黑" pitchFamily="2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 b="1">
                <a:solidFill>
                  <a:schemeClr val="hlink"/>
                </a:solidFill>
                <a:latin typeface="Times New Roman" pitchFamily="18" charset="0"/>
                <a:ea typeface="华文细黑" pitchFamily="2" charset="-122"/>
              </a:rPr>
              <a:t> </a:t>
            </a:r>
            <a:r>
              <a:rPr lang="en-US" altLang="zh-CN" sz="2400" b="1" i="1">
                <a:solidFill>
                  <a:schemeClr val="hlink"/>
                </a:solidFill>
                <a:latin typeface="Times New Roman" pitchFamily="18" charset="0"/>
                <a:ea typeface="华文细黑" pitchFamily="2" charset="-122"/>
              </a:rPr>
              <a:t>K</a:t>
            </a:r>
            <a:r>
              <a:rPr lang="en-US" altLang="zh-CN" sz="2400" b="1" i="1" baseline="-25000">
                <a:solidFill>
                  <a:schemeClr val="hlink"/>
                </a:solidFill>
                <a:latin typeface="Times New Roman" pitchFamily="18" charset="0"/>
                <a:ea typeface="华文细黑" pitchFamily="2" charset="-122"/>
              </a:rPr>
              <a:t>f</a:t>
            </a:r>
            <a:r>
              <a:rPr lang="zh-CN" altLang="en-US" sz="2400" b="1">
                <a:latin typeface="Arial" charset="0"/>
                <a:ea typeface="华文细黑" pitchFamily="2" charset="-122"/>
              </a:rPr>
              <a:t>－ </a:t>
            </a:r>
            <a:r>
              <a:rPr lang="zh-CN" altLang="en-US" sz="2400" b="1">
                <a:solidFill>
                  <a:schemeClr val="hlink"/>
                </a:solidFill>
                <a:latin typeface="Arial" charset="0"/>
                <a:ea typeface="华文细黑" pitchFamily="2" charset="-122"/>
              </a:rPr>
              <a:t>调频灵敏度</a:t>
            </a:r>
            <a:r>
              <a:rPr lang="zh-CN" altLang="en-US" sz="2400" b="1">
                <a:latin typeface="Arial" charset="0"/>
                <a:ea typeface="华文细黑" pitchFamily="2" charset="-122"/>
              </a:rPr>
              <a:t>，</a:t>
            </a:r>
            <a:r>
              <a:rPr lang="zh-CN" altLang="en-US" sz="2400">
                <a:latin typeface="Arial" charset="0"/>
                <a:ea typeface="华文细黑" pitchFamily="2" charset="-122"/>
              </a:rPr>
              <a:t>单位是</a:t>
            </a:r>
            <a:r>
              <a:rPr lang="en-US" altLang="zh-CN" sz="2400" b="1">
                <a:solidFill>
                  <a:schemeClr val="hlink"/>
                </a:solidFill>
                <a:latin typeface="Arial" charset="0"/>
                <a:ea typeface="华文细黑" pitchFamily="2" charset="-122"/>
              </a:rPr>
              <a:t>rad/s</a:t>
            </a:r>
            <a:r>
              <a:rPr lang="en-US" altLang="zh-CN" sz="2400" b="1">
                <a:solidFill>
                  <a:schemeClr val="hlink"/>
                </a:solidFill>
                <a:latin typeface="Arial" charset="0"/>
                <a:ea typeface="华文细黑" pitchFamily="2" charset="-122"/>
                <a:sym typeface="Symbol" pitchFamily="18" charset="2"/>
              </a:rPr>
              <a:t></a:t>
            </a:r>
            <a:r>
              <a:rPr lang="en-US" altLang="zh-CN" sz="2400" b="1">
                <a:solidFill>
                  <a:schemeClr val="hlink"/>
                </a:solidFill>
                <a:latin typeface="Arial" charset="0"/>
                <a:ea typeface="华文细黑" pitchFamily="2" charset="-122"/>
              </a:rPr>
              <a:t>V</a:t>
            </a:r>
            <a:r>
              <a:rPr lang="zh-CN" altLang="en-US" sz="2400" b="1">
                <a:latin typeface="Arial" charset="0"/>
                <a:ea typeface="华文细黑" pitchFamily="2" charset="-122"/>
              </a:rPr>
              <a:t>。 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None/>
            </a:pPr>
            <a:r>
              <a:rPr lang="zh-CN" altLang="en-US" sz="2400" b="1">
                <a:latin typeface="Arial" charset="0"/>
                <a:ea typeface="华文细黑" pitchFamily="2" charset="-122"/>
              </a:rPr>
              <a:t>	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>
                <a:latin typeface="Arial" charset="0"/>
                <a:ea typeface="华文细黑" pitchFamily="2" charset="-122"/>
              </a:rPr>
              <a:t>FM</a:t>
            </a:r>
            <a:r>
              <a:rPr lang="zh-CN" altLang="en-US" sz="2400">
                <a:latin typeface="Arial" charset="0"/>
                <a:ea typeface="华文细黑" pitchFamily="2" charset="-122"/>
              </a:rPr>
              <a:t>信号表达式</a:t>
            </a:r>
          </a:p>
        </p:txBody>
      </p:sp>
      <p:graphicFrame>
        <p:nvGraphicFramePr>
          <p:cNvPr id="62469" name="Object 6"/>
          <p:cNvGraphicFramePr>
            <a:graphicFrameLocks noChangeAspect="1"/>
          </p:cNvGraphicFramePr>
          <p:nvPr/>
        </p:nvGraphicFramePr>
        <p:xfrm>
          <a:off x="2997200" y="2754313"/>
          <a:ext cx="2001838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0" name="公式" r:id="rId5" imgW="1066337" imgH="406224" progId="Equation.3">
                  <p:embed/>
                </p:oleObj>
              </mc:Choice>
              <mc:Fallback>
                <p:oleObj name="公式" r:id="rId5" imgW="1066337" imgH="40622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200" y="2754313"/>
                        <a:ext cx="2001838" cy="758825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7"/>
          <p:cNvGraphicFramePr>
            <a:graphicFrameLocks noChangeAspect="1"/>
          </p:cNvGraphicFramePr>
          <p:nvPr/>
        </p:nvGraphicFramePr>
        <p:xfrm>
          <a:off x="3041650" y="4733925"/>
          <a:ext cx="5221288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1" name="Equation" r:id="rId7" imgW="2197100" imgH="330200" progId="Equation.DSMT4">
                  <p:embed/>
                </p:oleObj>
              </mc:Choice>
              <mc:Fallback>
                <p:oleObj name="Equation" r:id="rId7" imgW="2197100" imgH="330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1650" y="4733925"/>
                        <a:ext cx="5221288" cy="790575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31800" y="1268413"/>
            <a:ext cx="3286125" cy="5159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800" b="1">
                <a:latin typeface="华文细黑" pitchFamily="2" charset="-122"/>
                <a:ea typeface="华文细黑" pitchFamily="2" charset="-122"/>
                <a:cs typeface="Arial" charset="0"/>
              </a:rPr>
              <a:t>频率调制</a:t>
            </a:r>
            <a:r>
              <a:rPr lang="en-US" altLang="zh-CN" sz="2800" b="1">
                <a:latin typeface="华文细黑" pitchFamily="2" charset="-122"/>
                <a:ea typeface="华文细黑" pitchFamily="2" charset="-122"/>
                <a:cs typeface="Arial" charset="0"/>
              </a:rPr>
              <a:t>FM</a:t>
            </a:r>
            <a:r>
              <a:rPr lang="zh-CN" altLang="en-US" sz="2800" b="1">
                <a:latin typeface="华文细黑" pitchFamily="2" charset="-122"/>
                <a:ea typeface="华文细黑" pitchFamily="2" charset="-122"/>
                <a:cs typeface="Arial" charset="0"/>
              </a:rPr>
              <a:t>信号</a:t>
            </a:r>
            <a:endParaRPr lang="en-US" altLang="zh-CN" sz="2800" b="1">
              <a:solidFill>
                <a:schemeClr val="tx2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B837AAD-1EAC-4254-9B64-80E590DB2614}" type="slidenum">
              <a:rPr lang="en-US" altLang="zh-CN" smtClean="0"/>
              <a:pPr eaLnBrk="1" hangingPunct="1"/>
              <a:t>61</a:t>
            </a:fld>
            <a:endParaRPr lang="en-US" altLang="zh-CN"/>
          </a:p>
        </p:txBody>
      </p:sp>
      <p:pic>
        <p:nvPicPr>
          <p:cNvPr id="63491" name="Picture 1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99D2FF4-8D4D-4C9B-932D-1B31D0EF15A5}" type="slidenum">
              <a:rPr lang="en-US" altLang="zh-CN" smtClean="0"/>
              <a:pPr eaLnBrk="1" hangingPunct="1"/>
              <a:t>62</a:t>
            </a:fld>
            <a:endParaRPr lang="en-US" altLang="zh-CN"/>
          </a:p>
        </p:txBody>
      </p:sp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0" y="2143125"/>
            <a:ext cx="2603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latin typeface="Times New Roman" pitchFamily="18" charset="0"/>
                <a:cs typeface="Times New Roman" pitchFamily="18" charset="0"/>
              </a:rPr>
              <a:t>  </a:t>
            </a:r>
            <a:endParaRPr lang="en-US" altLang="zh-CN">
              <a:latin typeface="Arial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06375" y="323850"/>
            <a:ext cx="3644900" cy="51593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b="1" u="sng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2</a:t>
            </a:r>
            <a:r>
              <a:rPr lang="en-US" altLang="zh-CN" sz="2800" b="1" dirty="0">
                <a:latin typeface="Arial" pitchFamily="34" charset="0"/>
                <a:ea typeface="微软雅黑" pitchFamily="34" charset="-122"/>
                <a:cs typeface="Arial" pitchFamily="34" charset="0"/>
              </a:rPr>
              <a:t>  </a:t>
            </a:r>
            <a:r>
              <a:rPr lang="en-US" altLang="zh-CN" sz="2800" b="1" dirty="0">
                <a:latin typeface="Arial" pitchFamily="34" charset="0"/>
                <a:ea typeface="黑体" pitchFamily="2" charset="-122"/>
                <a:cs typeface="Arial" pitchFamily="34" charset="0"/>
              </a:rPr>
              <a:t>PM</a:t>
            </a:r>
            <a:r>
              <a:rPr lang="zh-CN" altLang="en-US" sz="2800" b="1" dirty="0">
                <a:latin typeface="Arial" pitchFamily="34" charset="0"/>
                <a:ea typeface="黑体" pitchFamily="2" charset="-122"/>
                <a:cs typeface="Arial" pitchFamily="34" charset="0"/>
              </a:rPr>
              <a:t>与 </a:t>
            </a:r>
            <a:r>
              <a:rPr lang="en-US" altLang="zh-CN" sz="2800" b="1" dirty="0">
                <a:latin typeface="Arial" pitchFamily="34" charset="0"/>
                <a:ea typeface="黑体" pitchFamily="2" charset="-122"/>
                <a:cs typeface="Arial" pitchFamily="34" charset="0"/>
              </a:rPr>
              <a:t>FM</a:t>
            </a:r>
            <a:r>
              <a:rPr lang="zh-CN" altLang="en-US" sz="2800" b="1" dirty="0">
                <a:latin typeface="Arial" pitchFamily="34" charset="0"/>
                <a:ea typeface="黑体" pitchFamily="2" charset="-122"/>
                <a:cs typeface="Arial" pitchFamily="34" charset="0"/>
              </a:rPr>
              <a:t>的关系</a:t>
            </a:r>
            <a:endParaRPr lang="en-US" altLang="zh-CN" sz="2800" b="1" kern="0" dirty="0">
              <a:latin typeface="Arial" pitchFamily="34" charset="0"/>
              <a:ea typeface="黑体" pitchFamily="2" charset="-122"/>
              <a:cs typeface="Arial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1063" y="1314450"/>
            <a:ext cx="6756400" cy="10414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  </a:t>
            </a:r>
            <a:r>
              <a:rPr lang="en-US" altLang="zh-CN" sz="2400">
                <a:solidFill>
                  <a:srgbClr val="FF0000"/>
                </a:solidFill>
                <a:latin typeface="Arial" charset="0"/>
                <a:ea typeface="华文中宋" pitchFamily="2" charset="-122"/>
                <a:cs typeface="Arial" charset="0"/>
              </a:rPr>
              <a:t>PM 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是 </a:t>
            </a:r>
            <a:r>
              <a:rPr lang="zh-CN" altLang="en-US" sz="2400">
                <a:solidFill>
                  <a:srgbClr val="0000CC"/>
                </a:solidFill>
                <a:latin typeface="Arial" charset="0"/>
                <a:ea typeface="华文中宋" pitchFamily="2" charset="-122"/>
                <a:cs typeface="Arial" charset="0"/>
              </a:rPr>
              <a:t>相位偏移 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随 </a:t>
            </a:r>
            <a:r>
              <a:rPr lang="en-US" altLang="zh-CN" sz="2400" b="1" i="1">
                <a:solidFill>
                  <a:srgbClr val="0000CC"/>
                </a:solidFill>
                <a:latin typeface="Times New Roman" pitchFamily="18" charset="0"/>
                <a:ea typeface="华文中宋" pitchFamily="2" charset="-122"/>
                <a:cs typeface="Arial" charset="0"/>
              </a:rPr>
              <a:t>m</a:t>
            </a:r>
            <a:r>
              <a:rPr lang="en-US" altLang="zh-CN" sz="2400" b="1">
                <a:solidFill>
                  <a:srgbClr val="0000CC"/>
                </a:solidFill>
                <a:latin typeface="Times New Roman" pitchFamily="18" charset="0"/>
                <a:ea typeface="华文中宋" pitchFamily="2" charset="-122"/>
                <a:cs typeface="Arial" charset="0"/>
              </a:rPr>
              <a:t>(</a:t>
            </a:r>
            <a:r>
              <a:rPr lang="en-US" altLang="zh-CN" sz="2400" b="1" i="1">
                <a:solidFill>
                  <a:srgbClr val="0000CC"/>
                </a:solidFill>
                <a:latin typeface="Times New Roman" pitchFamily="18" charset="0"/>
                <a:ea typeface="华文中宋" pitchFamily="2" charset="-122"/>
                <a:cs typeface="Arial" charset="0"/>
              </a:rPr>
              <a:t>t</a:t>
            </a:r>
            <a:r>
              <a:rPr lang="en-US" altLang="zh-CN" sz="2400" b="1">
                <a:solidFill>
                  <a:srgbClr val="0000CC"/>
                </a:solidFill>
                <a:latin typeface="Times New Roman" pitchFamily="18" charset="0"/>
                <a:ea typeface="华文中宋" pitchFamily="2" charset="-122"/>
                <a:cs typeface="Arial" charset="0"/>
              </a:rPr>
              <a:t>)</a:t>
            </a:r>
            <a:r>
              <a:rPr lang="en-US" altLang="zh-CN" sz="2400">
                <a:solidFill>
                  <a:srgbClr val="0000CC"/>
                </a:solidFill>
                <a:latin typeface="Arial" charset="0"/>
                <a:ea typeface="华文中宋" pitchFamily="2" charset="-122"/>
                <a:cs typeface="Arial" charset="0"/>
              </a:rPr>
              <a:t> 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作 线性 变化；</a:t>
            </a:r>
          </a:p>
          <a:p>
            <a:pPr>
              <a:lnSpc>
                <a:spcPct val="130000"/>
              </a:lnSpc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  </a:t>
            </a:r>
            <a:r>
              <a:rPr lang="en-US" altLang="zh-CN" sz="2400">
                <a:solidFill>
                  <a:srgbClr val="FF0000"/>
                </a:solidFill>
                <a:latin typeface="Arial" charset="0"/>
                <a:ea typeface="华文中宋" pitchFamily="2" charset="-122"/>
                <a:cs typeface="Arial" charset="0"/>
              </a:rPr>
              <a:t>FM 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是 </a:t>
            </a:r>
            <a:r>
              <a:rPr lang="zh-CN" altLang="en-US" sz="2400">
                <a:solidFill>
                  <a:srgbClr val="0000CC"/>
                </a:solidFill>
                <a:latin typeface="Arial" charset="0"/>
                <a:ea typeface="华文中宋" pitchFamily="2" charset="-122"/>
                <a:cs typeface="Arial" charset="0"/>
              </a:rPr>
              <a:t>相位偏移 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随 </a:t>
            </a:r>
            <a:r>
              <a:rPr lang="en-US" altLang="zh-CN" sz="2400" b="1" i="1">
                <a:solidFill>
                  <a:srgbClr val="0000CC"/>
                </a:solidFill>
                <a:latin typeface="Times New Roman" pitchFamily="18" charset="0"/>
                <a:ea typeface="华文中宋" pitchFamily="2" charset="-122"/>
                <a:cs typeface="Arial" charset="0"/>
              </a:rPr>
              <a:t>m</a:t>
            </a:r>
            <a:r>
              <a:rPr lang="en-US" altLang="zh-CN" sz="2400" b="1">
                <a:solidFill>
                  <a:srgbClr val="0000CC"/>
                </a:solidFill>
                <a:latin typeface="Times New Roman" pitchFamily="18" charset="0"/>
                <a:ea typeface="华文中宋" pitchFamily="2" charset="-122"/>
                <a:cs typeface="Arial" charset="0"/>
              </a:rPr>
              <a:t>(</a:t>
            </a:r>
            <a:r>
              <a:rPr lang="en-US" altLang="zh-CN" sz="2400" b="1" i="1">
                <a:solidFill>
                  <a:srgbClr val="0000CC"/>
                </a:solidFill>
                <a:latin typeface="Times New Roman" pitchFamily="18" charset="0"/>
                <a:ea typeface="华文中宋" pitchFamily="2" charset="-122"/>
                <a:cs typeface="Arial" charset="0"/>
              </a:rPr>
              <a:t>t</a:t>
            </a:r>
            <a:r>
              <a:rPr lang="en-US" altLang="zh-CN" sz="2400" b="1">
                <a:solidFill>
                  <a:srgbClr val="0000CC"/>
                </a:solidFill>
                <a:latin typeface="Times New Roman" pitchFamily="18" charset="0"/>
                <a:ea typeface="华文中宋" pitchFamily="2" charset="-122"/>
                <a:cs typeface="Arial" charset="0"/>
              </a:rPr>
              <a:t>)</a:t>
            </a:r>
            <a:r>
              <a:rPr lang="en-US" altLang="zh-CN" sz="2400">
                <a:solidFill>
                  <a:srgbClr val="0000CC"/>
                </a:solidFill>
                <a:latin typeface="Arial" charset="0"/>
                <a:ea typeface="华文中宋" pitchFamily="2" charset="-122"/>
                <a:cs typeface="Arial" charset="0"/>
              </a:rPr>
              <a:t> 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的</a:t>
            </a:r>
            <a:r>
              <a:rPr lang="zh-CN" altLang="en-US" sz="2400">
                <a:solidFill>
                  <a:schemeClr val="hlink"/>
                </a:solidFill>
                <a:latin typeface="Arial" charset="0"/>
                <a:ea typeface="华文中宋" pitchFamily="2" charset="-122"/>
                <a:cs typeface="Arial" charset="0"/>
              </a:rPr>
              <a:t>积分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作 线性 变化。</a:t>
            </a:r>
          </a:p>
        </p:txBody>
      </p:sp>
      <p:sp>
        <p:nvSpPr>
          <p:cNvPr id="5940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64519" name="Object 11"/>
          <p:cNvGraphicFramePr>
            <a:graphicFrameLocks noChangeAspect="1"/>
          </p:cNvGraphicFramePr>
          <p:nvPr/>
        </p:nvGraphicFramePr>
        <p:xfrm>
          <a:off x="4192588" y="0"/>
          <a:ext cx="427513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1" name="公式" r:id="rId4" imgW="1854200" imgH="241300" progId="Equation.3">
                  <p:embed/>
                </p:oleObj>
              </mc:Choice>
              <mc:Fallback>
                <p:oleObj name="公式" r:id="rId4" imgW="1854200" imgH="2413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2588" y="0"/>
                        <a:ext cx="4275137" cy="549275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0" name="Object 12"/>
          <p:cNvGraphicFramePr>
            <a:graphicFrameLocks noChangeAspect="1"/>
          </p:cNvGraphicFramePr>
          <p:nvPr/>
        </p:nvGraphicFramePr>
        <p:xfrm>
          <a:off x="4192588" y="539750"/>
          <a:ext cx="46545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2" name="Equation" r:id="rId6" imgW="2197100" imgH="330200" progId="Equation.DSMT4">
                  <p:embed/>
                </p:oleObj>
              </mc:Choice>
              <mc:Fallback>
                <p:oleObj name="Equation" r:id="rId6" imgW="2197100" imgH="3302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2588" y="539750"/>
                        <a:ext cx="4654550" cy="704850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611188" y="5678488"/>
            <a:ext cx="8267700" cy="5667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若预先不知</a:t>
            </a:r>
            <a:r>
              <a:rPr lang="en-US" altLang="zh-CN" sz="2400" b="1" i="1">
                <a:solidFill>
                  <a:srgbClr val="0000CC"/>
                </a:solidFill>
                <a:latin typeface="Times New Roman" pitchFamily="18" charset="0"/>
                <a:ea typeface="华文中宋" pitchFamily="2" charset="-122"/>
                <a:cs typeface="Arial" charset="0"/>
              </a:rPr>
              <a:t>m</a:t>
            </a:r>
            <a:r>
              <a:rPr lang="en-US" altLang="zh-CN" sz="2400" b="1">
                <a:solidFill>
                  <a:srgbClr val="0000CC"/>
                </a:solidFill>
                <a:latin typeface="Times New Roman" pitchFamily="18" charset="0"/>
                <a:ea typeface="华文中宋" pitchFamily="2" charset="-122"/>
                <a:cs typeface="Arial" charset="0"/>
              </a:rPr>
              <a:t>(</a:t>
            </a:r>
            <a:r>
              <a:rPr lang="en-US" altLang="zh-CN" sz="2400" b="1" i="1">
                <a:solidFill>
                  <a:srgbClr val="0000CC"/>
                </a:solidFill>
                <a:latin typeface="Times New Roman" pitchFamily="18" charset="0"/>
                <a:ea typeface="华文中宋" pitchFamily="2" charset="-122"/>
                <a:cs typeface="Arial" charset="0"/>
              </a:rPr>
              <a:t>t</a:t>
            </a:r>
            <a:r>
              <a:rPr lang="en-US" altLang="zh-CN" sz="2400" b="1">
                <a:solidFill>
                  <a:srgbClr val="0000CC"/>
                </a:solidFill>
                <a:latin typeface="Times New Roman" pitchFamily="18" charset="0"/>
                <a:ea typeface="华文中宋" pitchFamily="2" charset="-122"/>
                <a:cs typeface="Arial" charset="0"/>
              </a:rPr>
              <a:t>)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形式，能否判断已调信号是</a:t>
            </a:r>
            <a:r>
              <a:rPr lang="en-US" altLang="zh-CN" sz="2400">
                <a:solidFill>
                  <a:srgbClr val="FF0000"/>
                </a:solidFill>
                <a:latin typeface="Arial" charset="0"/>
                <a:ea typeface="华文中宋" pitchFamily="2" charset="-122"/>
                <a:cs typeface="Arial" charset="0"/>
              </a:rPr>
              <a:t>PM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还是</a:t>
            </a:r>
            <a:r>
              <a:rPr lang="en-US" altLang="zh-CN" sz="2400">
                <a:solidFill>
                  <a:srgbClr val="FF0000"/>
                </a:solidFill>
                <a:latin typeface="Arial" charset="0"/>
                <a:ea typeface="华文中宋" pitchFamily="2" charset="-122"/>
                <a:cs typeface="Arial" charset="0"/>
              </a:rPr>
              <a:t>FM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信号</a:t>
            </a:r>
            <a:r>
              <a:rPr lang="en-US" altLang="zh-CN" sz="2400">
                <a:solidFill>
                  <a:srgbClr val="FF0000"/>
                </a:solidFill>
                <a:latin typeface="Arial" charset="0"/>
                <a:ea typeface="华文中宋" pitchFamily="2" charset="-122"/>
                <a:cs typeface="Arial" charset="0"/>
              </a:rPr>
              <a:t>?</a:t>
            </a:r>
          </a:p>
        </p:txBody>
      </p:sp>
      <p:pic>
        <p:nvPicPr>
          <p:cNvPr id="64522" name="Picture 9" descr="_A~_C_F`%IP6P74Q9KE%$%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5453063"/>
            <a:ext cx="4445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4523" name="Object 11"/>
          <p:cNvGraphicFramePr>
            <a:graphicFrameLocks noChangeAspect="1"/>
          </p:cNvGraphicFramePr>
          <p:nvPr/>
        </p:nvGraphicFramePr>
        <p:xfrm>
          <a:off x="657225" y="2528888"/>
          <a:ext cx="7805738" cy="297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3" name="Visio" r:id="rId9" imgW="2391323" imgH="930156" progId="Visio.Drawing.11">
                  <p:embed/>
                </p:oleObj>
              </mc:Choice>
              <mc:Fallback>
                <p:oleObj name="Visio" r:id="rId9" imgW="2391323" imgH="930156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2528888"/>
                        <a:ext cx="7805738" cy="297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6508333-54CF-41D0-83C0-598EA708317A}" type="slidenum">
              <a:rPr lang="en-US" altLang="zh-CN" smtClean="0"/>
              <a:pPr eaLnBrk="1" hangingPunct="1"/>
              <a:t>63</a:t>
            </a:fld>
            <a:endParaRPr lang="en-US" altLang="zh-CN"/>
          </a:p>
        </p:txBody>
      </p:sp>
      <p:sp>
        <p:nvSpPr>
          <p:cNvPr id="65539" name="Rectangle 4"/>
          <p:cNvSpPr>
            <a:spLocks noChangeArrowheads="1"/>
          </p:cNvSpPr>
          <p:nvPr/>
        </p:nvSpPr>
        <p:spPr bwMode="auto">
          <a:xfrm>
            <a:off x="206375" y="503238"/>
            <a:ext cx="4456113" cy="493712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5400000" algn="t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en-US" altLang="zh-CN" sz="2800" b="1" u="sng">
                <a:solidFill>
                  <a:srgbClr val="003399"/>
                </a:solidFill>
                <a:latin typeface="Arial" charset="0"/>
                <a:ea typeface="微软雅黑" pitchFamily="34" charset="-122"/>
                <a:cs typeface="Arial" charset="0"/>
              </a:rPr>
              <a:t>3</a:t>
            </a:r>
            <a:r>
              <a:rPr lang="en-US" altLang="zh-CN" sz="2800" b="1">
                <a:latin typeface="Arial" charset="0"/>
                <a:ea typeface="黑体" pitchFamily="2" charset="-122"/>
                <a:cs typeface="Arial" charset="0"/>
              </a:rPr>
              <a:t>. </a:t>
            </a:r>
            <a:r>
              <a:rPr lang="zh-CN" altLang="en-US" sz="2800" b="1">
                <a:latin typeface="Arial" charset="0"/>
                <a:ea typeface="黑体" pitchFamily="2" charset="-122"/>
                <a:cs typeface="Arial" charset="0"/>
              </a:rPr>
              <a:t>单音调制</a:t>
            </a:r>
            <a:r>
              <a:rPr lang="en-US" altLang="zh-CN" sz="2800" b="1">
                <a:latin typeface="Arial" charset="0"/>
                <a:ea typeface="黑体" pitchFamily="2" charset="-122"/>
                <a:cs typeface="Arial" charset="0"/>
              </a:rPr>
              <a:t>FM </a:t>
            </a:r>
            <a:r>
              <a:rPr lang="zh-CN" altLang="en-US" sz="2800" b="1">
                <a:latin typeface="Arial" charset="0"/>
                <a:ea typeface="黑体" pitchFamily="2" charset="-122"/>
                <a:cs typeface="Arial" charset="0"/>
              </a:rPr>
              <a:t>与 </a:t>
            </a:r>
            <a:r>
              <a:rPr lang="en-US" altLang="zh-CN" sz="2800" b="1">
                <a:latin typeface="Arial" charset="0"/>
                <a:ea typeface="黑体" pitchFamily="2" charset="-122"/>
                <a:cs typeface="Arial" charset="0"/>
              </a:rPr>
              <a:t>PM</a:t>
            </a:r>
          </a:p>
        </p:txBody>
      </p:sp>
      <p:sp>
        <p:nvSpPr>
          <p:cNvPr id="65540" name="Rectangle 5"/>
          <p:cNvSpPr>
            <a:spLocks noChangeArrowheads="1"/>
          </p:cNvSpPr>
          <p:nvPr/>
        </p:nvSpPr>
        <p:spPr bwMode="auto">
          <a:xfrm>
            <a:off x="206375" y="1223963"/>
            <a:ext cx="8640763" cy="513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lvl="2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None/>
            </a:pPr>
            <a:r>
              <a:rPr lang="zh-CN" altLang="en-US" sz="2400" b="1">
                <a:solidFill>
                  <a:schemeClr val="hlink"/>
                </a:solidFill>
                <a:latin typeface="Times New Roman" pitchFamily="18" charset="0"/>
                <a:ea typeface="华文细黑" pitchFamily="2" charset="-122"/>
              </a:rPr>
              <a:t>调制信号</a:t>
            </a:r>
            <a:r>
              <a:rPr lang="zh-CN" altLang="en-US" sz="2400" b="1">
                <a:latin typeface="Times New Roman" pitchFamily="18" charset="0"/>
                <a:ea typeface="华文细黑" pitchFamily="2" charset="-122"/>
              </a:rPr>
              <a:t>为单一频率的正弦波</a:t>
            </a:r>
          </a:p>
          <a:p>
            <a:pPr lvl="2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None/>
            </a:pPr>
            <a:endParaRPr lang="zh-CN" altLang="en-US" sz="2400" b="1">
              <a:latin typeface="Times New Roman" pitchFamily="18" charset="0"/>
              <a:ea typeface="华文细黑" pitchFamily="2" charset="-122"/>
            </a:endParaRPr>
          </a:p>
          <a:p>
            <a:pPr lvl="3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</a:pPr>
            <a:endParaRPr lang="zh-CN" altLang="en-US" sz="2400" b="1">
              <a:latin typeface="Times New Roman" pitchFamily="18" charset="0"/>
              <a:ea typeface="华文细黑" pitchFamily="2" charset="-122"/>
            </a:endParaRPr>
          </a:p>
          <a:p>
            <a:pPr lvl="2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</a:pPr>
            <a:r>
              <a:rPr lang="zh-CN" altLang="en-US" sz="2400" b="1">
                <a:solidFill>
                  <a:schemeClr val="hlink"/>
                </a:solidFill>
                <a:latin typeface="Times New Roman" pitchFamily="18" charset="0"/>
                <a:ea typeface="华文细黑" pitchFamily="2" charset="-122"/>
              </a:rPr>
              <a:t>相位调制</a:t>
            </a:r>
            <a:r>
              <a:rPr lang="en-US" altLang="zh-CN" sz="2400" b="1">
                <a:solidFill>
                  <a:schemeClr val="hlink"/>
                </a:solidFill>
                <a:latin typeface="Arial" charset="0"/>
                <a:ea typeface="华文细黑" pitchFamily="2" charset="-122"/>
              </a:rPr>
              <a:t>PM</a:t>
            </a:r>
            <a:endParaRPr lang="en-US" altLang="zh-CN" sz="2400" b="1">
              <a:latin typeface="Arial" charset="0"/>
              <a:ea typeface="华文细黑" pitchFamily="2" charset="-122"/>
            </a:endParaRPr>
          </a:p>
          <a:p>
            <a:pPr lvl="3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</a:pPr>
            <a:endParaRPr lang="zh-CN" altLang="en-US" sz="2400" b="1">
              <a:latin typeface="Times New Roman" pitchFamily="18" charset="0"/>
              <a:ea typeface="华文细黑" pitchFamily="2" charset="-122"/>
            </a:endParaRPr>
          </a:p>
          <a:p>
            <a:pPr lvl="3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r>
              <a:rPr lang="zh-CN" altLang="en-US" sz="2400" b="1">
                <a:latin typeface="Times New Roman" pitchFamily="18" charset="0"/>
                <a:ea typeface="华文细黑" pitchFamily="2" charset="-122"/>
              </a:rPr>
              <a:t>	</a:t>
            </a:r>
          </a:p>
          <a:p>
            <a:pPr lvl="3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endParaRPr lang="zh-CN" altLang="en-US" sz="2400" b="1">
              <a:latin typeface="Times New Roman" pitchFamily="18" charset="0"/>
              <a:ea typeface="华文细黑" pitchFamily="2" charset="-122"/>
            </a:endParaRPr>
          </a:p>
          <a:p>
            <a:pPr lvl="3">
              <a:lnSpc>
                <a:spcPct val="19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endParaRPr lang="en-US" altLang="zh-CN" sz="2400" b="1" i="1">
              <a:latin typeface="Times New Roman" pitchFamily="18" charset="0"/>
              <a:ea typeface="华文细黑" pitchFamily="2" charset="-122"/>
            </a:endParaRPr>
          </a:p>
          <a:p>
            <a:pPr lvl="3">
              <a:lnSpc>
                <a:spcPct val="19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r>
              <a:rPr lang="en-US" altLang="zh-CN" sz="2400" b="1" i="1">
                <a:latin typeface="Times New Roman" pitchFamily="18" charset="0"/>
                <a:ea typeface="华文细黑" pitchFamily="2" charset="-122"/>
              </a:rPr>
              <a:t>m</a:t>
            </a:r>
            <a:r>
              <a:rPr lang="en-US" altLang="zh-CN" sz="2400" b="1" i="1" baseline="-25000">
                <a:latin typeface="Times New Roman" pitchFamily="18" charset="0"/>
                <a:ea typeface="华文细黑" pitchFamily="2" charset="-122"/>
              </a:rPr>
              <a:t>p</a:t>
            </a:r>
            <a:r>
              <a:rPr lang="en-US" altLang="zh-CN" sz="2400" b="1">
                <a:latin typeface="Times New Roman" pitchFamily="18" charset="0"/>
                <a:ea typeface="华文细黑" pitchFamily="2" charset="-122"/>
              </a:rPr>
              <a:t> = </a:t>
            </a:r>
            <a:r>
              <a:rPr lang="en-US" altLang="zh-CN" sz="2400" b="1" i="1">
                <a:latin typeface="Times New Roman" pitchFamily="18" charset="0"/>
                <a:ea typeface="华文细黑" pitchFamily="2" charset="-122"/>
              </a:rPr>
              <a:t>K</a:t>
            </a:r>
            <a:r>
              <a:rPr lang="en-US" altLang="zh-CN" sz="2400" b="1" i="1" baseline="-25000">
                <a:latin typeface="Times New Roman" pitchFamily="18" charset="0"/>
                <a:ea typeface="华文细黑" pitchFamily="2" charset="-122"/>
              </a:rPr>
              <a:t>p</a:t>
            </a:r>
            <a:r>
              <a:rPr lang="en-US" altLang="zh-CN" sz="2400" b="1" i="1">
                <a:latin typeface="Times New Roman" pitchFamily="18" charset="0"/>
                <a:ea typeface="华文细黑" pitchFamily="2" charset="-122"/>
              </a:rPr>
              <a:t> A</a:t>
            </a:r>
            <a:r>
              <a:rPr lang="en-US" altLang="zh-CN" sz="2400" b="1" i="1" baseline="-25000">
                <a:latin typeface="Times New Roman" pitchFamily="18" charset="0"/>
                <a:ea typeface="华文细黑" pitchFamily="2" charset="-122"/>
              </a:rPr>
              <a:t>m</a:t>
            </a:r>
            <a:r>
              <a:rPr lang="en-US" altLang="zh-CN" sz="2400" b="1">
                <a:latin typeface="Times New Roman" pitchFamily="18" charset="0"/>
                <a:ea typeface="华文细黑" pitchFamily="2" charset="-122"/>
              </a:rPr>
              <a:t> </a:t>
            </a:r>
            <a:r>
              <a:rPr lang="zh-CN" altLang="en-US" sz="2400" b="1">
                <a:latin typeface="Times New Roman" pitchFamily="18" charset="0"/>
                <a:ea typeface="华文细黑" pitchFamily="2" charset="-122"/>
              </a:rPr>
              <a:t>－ </a:t>
            </a:r>
            <a:r>
              <a:rPr lang="zh-CN" altLang="en-US" sz="2400" b="1">
                <a:solidFill>
                  <a:schemeClr val="hlink"/>
                </a:solidFill>
                <a:latin typeface="Times New Roman" pitchFamily="18" charset="0"/>
                <a:ea typeface="华文细黑" pitchFamily="2" charset="-122"/>
              </a:rPr>
              <a:t>调相指数</a:t>
            </a:r>
            <a:r>
              <a:rPr lang="zh-CN" altLang="en-US" sz="2400" b="1">
                <a:latin typeface="Times New Roman" pitchFamily="18" charset="0"/>
                <a:ea typeface="华文细黑" pitchFamily="2" charset="-122"/>
              </a:rPr>
              <a:t>，表示最大的相位偏移。</a:t>
            </a:r>
          </a:p>
        </p:txBody>
      </p:sp>
      <p:graphicFrame>
        <p:nvGraphicFramePr>
          <p:cNvPr id="65541" name="Object 6"/>
          <p:cNvGraphicFramePr>
            <a:graphicFrameLocks noChangeAspect="1"/>
          </p:cNvGraphicFramePr>
          <p:nvPr/>
        </p:nvGraphicFramePr>
        <p:xfrm>
          <a:off x="2097088" y="1854200"/>
          <a:ext cx="373538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9" name="Equation" r:id="rId3" imgW="2032000" imgH="228600" progId="Equation.DSMT4">
                  <p:embed/>
                </p:oleObj>
              </mc:Choice>
              <mc:Fallback>
                <p:oleObj name="Equation" r:id="rId3" imgW="203200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7088" y="1854200"/>
                        <a:ext cx="3735387" cy="455613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2" name="Rectangle 7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5543" name="Object 8"/>
          <p:cNvGraphicFramePr>
            <a:graphicFrameLocks noChangeAspect="1"/>
          </p:cNvGraphicFramePr>
          <p:nvPr/>
        </p:nvGraphicFramePr>
        <p:xfrm>
          <a:off x="2232025" y="3114675"/>
          <a:ext cx="37877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0" name="公式" r:id="rId5" imgW="1854200" imgH="241300" progId="Equation.3">
                  <p:embed/>
                </p:oleObj>
              </mc:Choice>
              <mc:Fallback>
                <p:oleObj name="公式" r:id="rId5" imgW="1854200" imgH="241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3114675"/>
                        <a:ext cx="378777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4" name="Rectangle 9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65545" name="Group 10"/>
          <p:cNvGrpSpPr>
            <a:grpSpLocks/>
          </p:cNvGrpSpPr>
          <p:nvPr/>
        </p:nvGrpSpPr>
        <p:grpSpPr bwMode="auto">
          <a:xfrm>
            <a:off x="1196975" y="4554538"/>
            <a:ext cx="6975475" cy="520700"/>
            <a:chOff x="924" y="2387"/>
            <a:chExt cx="4309" cy="300"/>
          </a:xfrm>
        </p:grpSpPr>
        <p:graphicFrame>
          <p:nvGraphicFramePr>
            <p:cNvPr id="65548" name="Object 11"/>
            <p:cNvGraphicFramePr>
              <a:graphicFrameLocks noChangeAspect="1"/>
            </p:cNvGraphicFramePr>
            <p:nvPr/>
          </p:nvGraphicFramePr>
          <p:xfrm>
            <a:off x="924" y="2387"/>
            <a:ext cx="2381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561" r:id="rId7" imgW="2120900" imgH="241300" progId="Equation.3">
                    <p:embed/>
                  </p:oleObj>
                </mc:Choice>
                <mc:Fallback>
                  <p:oleObj r:id="rId7" imgW="2120900" imgH="2413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4" y="2387"/>
                          <a:ext cx="2381" cy="287"/>
                        </a:xfrm>
                        <a:prstGeom prst="rect">
                          <a:avLst/>
                        </a:prstGeom>
                        <a:solidFill>
                          <a:srgbClr val="E8E8E8"/>
                        </a:solidFill>
                        <a:ln>
                          <a:noFill/>
                        </a:ln>
                        <a:effectLst>
                          <a:outerShdw dist="38100" dir="2700000" algn="tl" rotWithShape="0">
                            <a:srgbClr val="000000">
                              <a:alpha val="39999"/>
                            </a:srgbClr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49" name="Object 12"/>
            <p:cNvGraphicFramePr>
              <a:graphicFrameLocks noChangeAspect="1"/>
            </p:cNvGraphicFramePr>
            <p:nvPr/>
          </p:nvGraphicFramePr>
          <p:xfrm>
            <a:off x="3305" y="2387"/>
            <a:ext cx="1928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562" r:id="rId9" imgW="1536700" imgH="241300" progId="Equation.3">
                    <p:embed/>
                  </p:oleObj>
                </mc:Choice>
                <mc:Fallback>
                  <p:oleObj r:id="rId9" imgW="1536700" imgH="2413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5" y="2387"/>
                          <a:ext cx="1928" cy="300"/>
                        </a:xfrm>
                        <a:prstGeom prst="rect">
                          <a:avLst/>
                        </a:prstGeom>
                        <a:solidFill>
                          <a:srgbClr val="E8E8E8"/>
                        </a:solidFill>
                        <a:ln>
                          <a:noFill/>
                        </a:ln>
                        <a:effectLst>
                          <a:outerShdw dist="38100" dir="2700000" algn="tl" rotWithShape="0">
                            <a:srgbClr val="000000">
                              <a:alpha val="39999"/>
                            </a:srgbClr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5546" name="矩形 25"/>
          <p:cNvSpPr>
            <a:spLocks noChangeArrowheads="1"/>
          </p:cNvSpPr>
          <p:nvPr/>
        </p:nvSpPr>
        <p:spPr bwMode="auto">
          <a:xfrm>
            <a:off x="341313" y="3833813"/>
            <a:ext cx="2327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单音调相信号</a:t>
            </a:r>
            <a:r>
              <a:rPr lang="zh-CN" altLang="en-US" sz="2400">
                <a:latin typeface="华文中宋" pitchFamily="2" charset="-122"/>
                <a:ea typeface="华文中宋" pitchFamily="2" charset="-122"/>
              </a:rPr>
              <a:t>：</a:t>
            </a:r>
          </a:p>
        </p:txBody>
      </p:sp>
      <p:sp>
        <p:nvSpPr>
          <p:cNvPr id="65547" name="AutoShape 15"/>
          <p:cNvSpPr>
            <a:spLocks noChangeArrowheads="1"/>
          </p:cNvSpPr>
          <p:nvPr/>
        </p:nvSpPr>
        <p:spPr bwMode="auto">
          <a:xfrm>
            <a:off x="6146800" y="2079625"/>
            <a:ext cx="358775" cy="1260475"/>
          </a:xfrm>
          <a:prstGeom prst="curvedLeftArrow">
            <a:avLst>
              <a:gd name="adj1" fmla="val 39394"/>
              <a:gd name="adj2" fmla="val 101332"/>
              <a:gd name="adj3" fmla="val 33333"/>
            </a:avLst>
          </a:prstGeom>
          <a:solidFill>
            <a:srgbClr val="CC99FF"/>
          </a:solidFill>
          <a:ln>
            <a:noFill/>
          </a:ln>
          <a:effectLst>
            <a:prstShdw prst="shdw17" dist="17961" dir="2700000">
              <a:srgbClr val="7A5C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3FB322F-3C73-4E72-895F-26FA4C14524B}" type="slidenum">
              <a:rPr lang="en-US" altLang="zh-CN" smtClean="0"/>
              <a:pPr eaLnBrk="1" hangingPunct="1"/>
              <a:t>64</a:t>
            </a:fld>
            <a:endParaRPr lang="en-US" altLang="zh-CN"/>
          </a:p>
        </p:txBody>
      </p:sp>
      <p:graphicFrame>
        <p:nvGraphicFramePr>
          <p:cNvPr id="66563" name="Object 5"/>
          <p:cNvGraphicFramePr>
            <a:graphicFrameLocks noChangeAspect="1"/>
          </p:cNvGraphicFramePr>
          <p:nvPr/>
        </p:nvGraphicFramePr>
        <p:xfrm>
          <a:off x="2411413" y="1133475"/>
          <a:ext cx="373538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3" r:id="rId3" imgW="2032000" imgH="228600" progId="Equation.3">
                  <p:embed/>
                </p:oleObj>
              </mc:Choice>
              <mc:Fallback>
                <p:oleObj r:id="rId3" imgW="20320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133475"/>
                        <a:ext cx="3735387" cy="455613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4" name="Object 7"/>
          <p:cNvGraphicFramePr>
            <a:graphicFrameLocks noChangeAspect="1"/>
          </p:cNvGraphicFramePr>
          <p:nvPr/>
        </p:nvGraphicFramePr>
        <p:xfrm>
          <a:off x="1916113" y="2484438"/>
          <a:ext cx="4770437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4" r:id="rId5" imgW="2438400" imgH="330200" progId="Equation.3">
                  <p:embed/>
                </p:oleObj>
              </mc:Choice>
              <mc:Fallback>
                <p:oleObj r:id="rId5" imgW="2438400" imgH="330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113" y="2484438"/>
                        <a:ext cx="4770437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5" name="Object 8"/>
          <p:cNvGraphicFramePr>
            <a:graphicFrameLocks noChangeAspect="1"/>
          </p:cNvGraphicFramePr>
          <p:nvPr/>
        </p:nvGraphicFramePr>
        <p:xfrm>
          <a:off x="2411413" y="1763713"/>
          <a:ext cx="37814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5" r:id="rId7" imgW="2120900" imgH="330200" progId="Equation.3">
                  <p:embed/>
                </p:oleObj>
              </mc:Choice>
              <mc:Fallback>
                <p:oleObj r:id="rId7" imgW="2120900" imgH="330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763713"/>
                        <a:ext cx="378142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6" name="Object 9"/>
          <p:cNvGraphicFramePr>
            <a:graphicFrameLocks noChangeAspect="1"/>
          </p:cNvGraphicFramePr>
          <p:nvPr/>
        </p:nvGraphicFramePr>
        <p:xfrm>
          <a:off x="2141538" y="3203575"/>
          <a:ext cx="446563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6" name="Equation" r:id="rId9" imgW="1930400" imgH="241300" progId="Equation.DSMT4">
                  <p:embed/>
                </p:oleObj>
              </mc:Choice>
              <mc:Fallback>
                <p:oleObj name="Equation" r:id="rId9" imgW="1930400" imgH="2413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538" y="3203575"/>
                        <a:ext cx="4465637" cy="587375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7" name="Object 10"/>
          <p:cNvGraphicFramePr>
            <a:graphicFrameLocks noChangeAspect="1"/>
          </p:cNvGraphicFramePr>
          <p:nvPr/>
        </p:nvGraphicFramePr>
        <p:xfrm>
          <a:off x="2771775" y="4103688"/>
          <a:ext cx="3240088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7" r:id="rId11" imgW="1498600" imgH="457200" progId="Equation.3">
                  <p:embed/>
                </p:oleObj>
              </mc:Choice>
              <mc:Fallback>
                <p:oleObj r:id="rId11" imgW="1498600" imgH="457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4103688"/>
                        <a:ext cx="3240088" cy="992187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8" name="Object 11"/>
          <p:cNvGraphicFramePr>
            <a:graphicFrameLocks noChangeAspect="1"/>
          </p:cNvGraphicFramePr>
          <p:nvPr/>
        </p:nvGraphicFramePr>
        <p:xfrm>
          <a:off x="2997200" y="5229225"/>
          <a:ext cx="148431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8" name="Equation" r:id="rId13" imgW="748975" imgH="241195" progId="Equation.DSMT4">
                  <p:embed/>
                </p:oleObj>
              </mc:Choice>
              <mc:Fallback>
                <p:oleObj name="Equation" r:id="rId13" imgW="748975" imgH="241195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200" y="5229225"/>
                        <a:ext cx="1484313" cy="471488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9" name="Object 12"/>
          <p:cNvGraphicFramePr>
            <a:graphicFrameLocks noChangeAspect="1"/>
          </p:cNvGraphicFramePr>
          <p:nvPr/>
        </p:nvGraphicFramePr>
        <p:xfrm>
          <a:off x="3041650" y="5903913"/>
          <a:ext cx="14414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9" r:id="rId15" imgW="774364" imgH="241195" progId="Equation.3">
                  <p:embed/>
                </p:oleObj>
              </mc:Choice>
              <mc:Fallback>
                <p:oleObj r:id="rId15" imgW="774364" imgH="241195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1650" y="5903913"/>
                        <a:ext cx="1441450" cy="444500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94" name="Rectangle 14"/>
          <p:cNvSpPr>
            <a:spLocks noChangeArrowheads="1"/>
          </p:cNvSpPr>
          <p:nvPr/>
        </p:nvSpPr>
        <p:spPr bwMode="auto">
          <a:xfrm>
            <a:off x="881063" y="503238"/>
            <a:ext cx="1876425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chemeClr val="hlink"/>
                </a:solidFill>
                <a:latin typeface="Times New Roman" pitchFamily="18" charset="0"/>
                <a:ea typeface="华文细黑" pitchFamily="2" charset="-122"/>
              </a:rPr>
              <a:t>频率调制</a:t>
            </a:r>
            <a:r>
              <a:rPr lang="en-US" altLang="zh-CN" sz="2400" b="1">
                <a:solidFill>
                  <a:schemeClr val="hlink"/>
                </a:solidFill>
                <a:latin typeface="Times New Roman" pitchFamily="18" charset="0"/>
                <a:ea typeface="华文细黑" pitchFamily="2" charset="-122"/>
              </a:rPr>
              <a:t>FM</a:t>
            </a:r>
          </a:p>
        </p:txBody>
      </p:sp>
      <p:sp>
        <p:nvSpPr>
          <p:cNvPr id="122899" name="Rectangle 19"/>
          <p:cNvSpPr>
            <a:spLocks noChangeArrowheads="1"/>
          </p:cNvSpPr>
          <p:nvPr/>
        </p:nvSpPr>
        <p:spPr bwMode="auto">
          <a:xfrm>
            <a:off x="4527550" y="5229225"/>
            <a:ext cx="208915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chemeClr val="hlink"/>
                </a:solidFill>
                <a:latin typeface="Times New Roman" pitchFamily="18" charset="0"/>
                <a:ea typeface="华文细黑" pitchFamily="2" charset="-122"/>
              </a:rPr>
              <a:t>－最大角频偏 </a:t>
            </a:r>
          </a:p>
        </p:txBody>
      </p:sp>
      <p:sp>
        <p:nvSpPr>
          <p:cNvPr id="122901" name="Rectangle 21"/>
          <p:cNvSpPr>
            <a:spLocks noChangeArrowheads="1"/>
          </p:cNvSpPr>
          <p:nvPr/>
        </p:nvSpPr>
        <p:spPr bwMode="auto">
          <a:xfrm>
            <a:off x="4481513" y="5859463"/>
            <a:ext cx="208915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chemeClr val="hlink"/>
                </a:solidFill>
                <a:latin typeface="Times New Roman" pitchFamily="18" charset="0"/>
                <a:ea typeface="华文细黑" pitchFamily="2" charset="-122"/>
              </a:rPr>
              <a:t>－ 最大频偏 	 </a:t>
            </a:r>
          </a:p>
        </p:txBody>
      </p:sp>
      <p:sp>
        <p:nvSpPr>
          <p:cNvPr id="66573" name="AutoShape 23"/>
          <p:cNvSpPr>
            <a:spLocks noChangeArrowheads="1"/>
          </p:cNvSpPr>
          <p:nvPr/>
        </p:nvSpPr>
        <p:spPr bwMode="auto">
          <a:xfrm>
            <a:off x="1916113" y="1449388"/>
            <a:ext cx="314325" cy="630237"/>
          </a:xfrm>
          <a:prstGeom prst="curvedRightArrow">
            <a:avLst>
              <a:gd name="adj1" fmla="val 17980"/>
              <a:gd name="adj2" fmla="val 58081"/>
              <a:gd name="adj3" fmla="val 33333"/>
            </a:avLst>
          </a:prstGeom>
          <a:solidFill>
            <a:srgbClr val="CC99FF"/>
          </a:solidFill>
          <a:ln>
            <a:noFill/>
          </a:ln>
          <a:effectLst>
            <a:prstShdw prst="shdw17" dist="17961" dir="2700000">
              <a:srgbClr val="7A5C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" name="椭圆形标注 27"/>
          <p:cNvSpPr>
            <a:spLocks noChangeArrowheads="1"/>
          </p:cNvSpPr>
          <p:nvPr/>
        </p:nvSpPr>
        <p:spPr bwMode="auto">
          <a:xfrm>
            <a:off x="4976813" y="3249613"/>
            <a:ext cx="533400" cy="577850"/>
          </a:xfrm>
          <a:prstGeom prst="wedgeEllipseCallout">
            <a:avLst>
              <a:gd name="adj1" fmla="val -61023"/>
              <a:gd name="adj2" fmla="val 101963"/>
            </a:avLst>
          </a:prstGeom>
          <a:noFill/>
          <a:ln w="9525" algn="ctr">
            <a:solidFill>
              <a:schemeClr val="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6575" name="Rectangle 23"/>
          <p:cNvSpPr>
            <a:spLocks noChangeArrowheads="1"/>
          </p:cNvSpPr>
          <p:nvPr/>
        </p:nvSpPr>
        <p:spPr bwMode="auto">
          <a:xfrm>
            <a:off x="6327775" y="4643438"/>
            <a:ext cx="2222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最大相位偏移</a:t>
            </a:r>
            <a:endParaRPr lang="zh-CN" altLang="en-US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6192838" y="4103688"/>
            <a:ext cx="2266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kern="0" dirty="0">
                <a:solidFill>
                  <a:srgbClr val="FF0000"/>
                </a:solidFill>
                <a:latin typeface="Times New Roman"/>
                <a:ea typeface="楷体_GB2312"/>
              </a:rPr>
              <a:t> </a:t>
            </a:r>
            <a:r>
              <a:rPr lang="en-US" altLang="zh-CN" b="1" kern="0" dirty="0">
                <a:solidFill>
                  <a:srgbClr val="FF0000"/>
                </a:solidFill>
                <a:latin typeface="Times New Roman"/>
                <a:ea typeface="楷体_GB2312"/>
              </a:rPr>
              <a:t>——</a:t>
            </a:r>
            <a:r>
              <a:rPr lang="zh-CN" altLang="en-US" sz="2400" b="1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调频指数</a:t>
            </a:r>
            <a:endParaRPr lang="zh-CN" altLang="en-US" sz="24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3249613"/>
            <a:ext cx="2327275" cy="457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单音调频信号</a:t>
            </a:r>
            <a:r>
              <a:rPr lang="zh-CN" altLang="en-US" sz="2400" kern="0" dirty="0">
                <a:latin typeface="华文中宋" pitchFamily="2" charset="-122"/>
                <a:ea typeface="华文中宋" pitchFamily="2" charset="-122"/>
              </a:rPr>
              <a:t>：</a:t>
            </a:r>
            <a:endParaRPr lang="zh-CN" altLang="en-US" sz="2400" dirty="0"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1157747-1758-4BC9-A72E-EF6475E19C72}" type="slidenum">
              <a:rPr lang="en-US" altLang="zh-CN" smtClean="0"/>
              <a:pPr eaLnBrk="1" hangingPunct="1"/>
              <a:t>65</a:t>
            </a:fld>
            <a:endParaRPr lang="en-US" altLang="zh-CN"/>
          </a:p>
        </p:txBody>
      </p:sp>
      <p:graphicFrame>
        <p:nvGraphicFramePr>
          <p:cNvPr id="67587" name="Object 5"/>
          <p:cNvGraphicFramePr>
            <a:graphicFrameLocks noChangeAspect="1"/>
          </p:cNvGraphicFramePr>
          <p:nvPr/>
        </p:nvGraphicFramePr>
        <p:xfrm>
          <a:off x="2546350" y="1493838"/>
          <a:ext cx="5400675" cy="451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0" name="Visio" r:id="rId3" imgW="5098085" imgH="3763366" progId="Visio.Drawing.11">
                  <p:embed/>
                </p:oleObj>
              </mc:Choice>
              <mc:Fallback>
                <p:oleObj name="Visio" r:id="rId3" imgW="5098085" imgH="3763366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6350" y="1493838"/>
                        <a:ext cx="5400675" cy="451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588" name="Group 6"/>
          <p:cNvGrpSpPr>
            <a:grpSpLocks/>
          </p:cNvGrpSpPr>
          <p:nvPr/>
        </p:nvGrpSpPr>
        <p:grpSpPr bwMode="auto">
          <a:xfrm>
            <a:off x="2457450" y="1135063"/>
            <a:ext cx="2889250" cy="404812"/>
            <a:chOff x="640" y="856"/>
            <a:chExt cx="2259" cy="255"/>
          </a:xfrm>
        </p:grpSpPr>
        <p:graphicFrame>
          <p:nvGraphicFramePr>
            <p:cNvPr id="67599" name="Object 7"/>
            <p:cNvGraphicFramePr>
              <a:graphicFrameLocks noChangeAspect="1"/>
            </p:cNvGraphicFramePr>
            <p:nvPr/>
          </p:nvGraphicFramePr>
          <p:xfrm>
            <a:off x="640" y="856"/>
            <a:ext cx="470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621" name="Equation" r:id="rId5" imgW="2120900" imgH="241300" progId="Equation.DSMT4">
                    <p:embed/>
                  </p:oleObj>
                </mc:Choice>
                <mc:Fallback>
                  <p:oleObj name="Equation" r:id="rId5" imgW="2120900" imgH="2413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80261" b="11150"/>
                        <a:stretch>
                          <a:fillRect/>
                        </a:stretch>
                      </p:blipFill>
                      <p:spPr bwMode="auto">
                        <a:xfrm>
                          <a:off x="640" y="856"/>
                          <a:ext cx="470" cy="255"/>
                        </a:xfrm>
                        <a:prstGeom prst="rect">
                          <a:avLst/>
                        </a:prstGeom>
                        <a:solidFill>
                          <a:srgbClr val="E8E8E8"/>
                        </a:solidFill>
                        <a:ln>
                          <a:noFill/>
                        </a:ln>
                        <a:effectLst>
                          <a:outerShdw dist="38100" dir="2700000" algn="tl" rotWithShape="0">
                            <a:srgbClr val="000000">
                              <a:alpha val="39999"/>
                            </a:srgbClr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00" name="Object 8"/>
            <p:cNvGraphicFramePr>
              <a:graphicFrameLocks noChangeAspect="1"/>
            </p:cNvGraphicFramePr>
            <p:nvPr/>
          </p:nvGraphicFramePr>
          <p:xfrm>
            <a:off x="1087" y="856"/>
            <a:ext cx="1812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622" name="Equation" r:id="rId7" imgW="1548728" imgH="241195" progId="Equation.DSMT4">
                    <p:embed/>
                  </p:oleObj>
                </mc:Choice>
                <mc:Fallback>
                  <p:oleObj name="Equation" r:id="rId7" imgW="1548728" imgH="241195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7" y="856"/>
                          <a:ext cx="1812" cy="252"/>
                        </a:xfrm>
                        <a:prstGeom prst="rect">
                          <a:avLst/>
                        </a:prstGeom>
                        <a:solidFill>
                          <a:srgbClr val="E8E8E8"/>
                        </a:solidFill>
                        <a:ln>
                          <a:noFill/>
                        </a:ln>
                        <a:effectLst>
                          <a:outerShdw dist="38100" dir="2700000" algn="tl" rotWithShape="0">
                            <a:srgbClr val="000000">
                              <a:alpha val="39999"/>
                            </a:srgbClr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7589" name="Group 9"/>
          <p:cNvGrpSpPr>
            <a:grpSpLocks/>
          </p:cNvGrpSpPr>
          <p:nvPr/>
        </p:nvGrpSpPr>
        <p:grpSpPr bwMode="auto">
          <a:xfrm>
            <a:off x="5607050" y="1135063"/>
            <a:ext cx="3284538" cy="404812"/>
            <a:chOff x="2937" y="856"/>
            <a:chExt cx="2154" cy="283"/>
          </a:xfrm>
        </p:grpSpPr>
        <p:graphicFrame>
          <p:nvGraphicFramePr>
            <p:cNvPr id="67597" name="Object 10"/>
            <p:cNvGraphicFramePr>
              <a:graphicFrameLocks noChangeAspect="1"/>
            </p:cNvGraphicFramePr>
            <p:nvPr/>
          </p:nvGraphicFramePr>
          <p:xfrm>
            <a:off x="3390" y="856"/>
            <a:ext cx="1701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623" name="Equation" r:id="rId9" imgW="1536700" imgH="241300" progId="Equation.DSMT4">
                    <p:embed/>
                  </p:oleObj>
                </mc:Choice>
                <mc:Fallback>
                  <p:oleObj name="Equation" r:id="rId9" imgW="1536700" imgH="2413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0" y="856"/>
                          <a:ext cx="1701" cy="281"/>
                        </a:xfrm>
                        <a:prstGeom prst="rect">
                          <a:avLst/>
                        </a:prstGeom>
                        <a:solidFill>
                          <a:srgbClr val="E8E8E8"/>
                        </a:solidFill>
                        <a:ln>
                          <a:noFill/>
                        </a:ln>
                        <a:effectLst>
                          <a:outerShdw dist="38100" dir="2700000" algn="tl" rotWithShape="0">
                            <a:srgbClr val="000000">
                              <a:alpha val="39999"/>
                            </a:srgbClr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598" name="Object 11"/>
            <p:cNvGraphicFramePr>
              <a:graphicFrameLocks noChangeAspect="1"/>
            </p:cNvGraphicFramePr>
            <p:nvPr/>
          </p:nvGraphicFramePr>
          <p:xfrm>
            <a:off x="2937" y="856"/>
            <a:ext cx="453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624" name="Equation" r:id="rId11" imgW="2438400" imgH="330200" progId="Equation.DSMT4">
                    <p:embed/>
                  </p:oleObj>
                </mc:Choice>
                <mc:Fallback>
                  <p:oleObj name="Equation" r:id="rId11" imgW="2438400" imgH="3302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0631" r="84924" b="10680"/>
                        <a:stretch>
                          <a:fillRect/>
                        </a:stretch>
                      </p:blipFill>
                      <p:spPr bwMode="auto">
                        <a:xfrm>
                          <a:off x="2937" y="856"/>
                          <a:ext cx="453" cy="283"/>
                        </a:xfrm>
                        <a:prstGeom prst="rect">
                          <a:avLst/>
                        </a:prstGeom>
                        <a:solidFill>
                          <a:srgbClr val="E8E8E8"/>
                        </a:solidFill>
                        <a:ln>
                          <a:noFill/>
                        </a:ln>
                        <a:effectLst>
                          <a:outerShdw dist="38100" dir="2700000" algn="tl" rotWithShape="0">
                            <a:srgbClr val="000000">
                              <a:alpha val="39999"/>
                            </a:srgbClr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7590" name="Object 12"/>
          <p:cNvGraphicFramePr>
            <a:graphicFrameLocks noChangeAspect="1"/>
          </p:cNvGraphicFramePr>
          <p:nvPr/>
        </p:nvGraphicFramePr>
        <p:xfrm>
          <a:off x="566738" y="2170113"/>
          <a:ext cx="16668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5" name="Equation" r:id="rId13" imgW="2032000" imgH="228600" progId="Equation.DSMT4">
                  <p:embed/>
                </p:oleObj>
              </mc:Choice>
              <mc:Fallback>
                <p:oleObj name="Equation" r:id="rId13" imgW="2032000" imgH="228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7304" b="7874"/>
                      <a:stretch>
                        <a:fillRect/>
                      </a:stretch>
                    </p:blipFill>
                    <p:spPr bwMode="auto">
                      <a:xfrm>
                        <a:off x="566738" y="2170113"/>
                        <a:ext cx="1666875" cy="355600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13"/>
          <p:cNvGraphicFramePr>
            <a:graphicFrameLocks noChangeAspect="1"/>
          </p:cNvGraphicFramePr>
          <p:nvPr/>
        </p:nvGraphicFramePr>
        <p:xfrm>
          <a:off x="296863" y="2979738"/>
          <a:ext cx="2025650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6" name="公式" r:id="rId15" imgW="1256755" imgH="812447" progId="Equation.3">
                  <p:embed/>
                </p:oleObj>
              </mc:Choice>
              <mc:Fallback>
                <p:oleObj name="公式" r:id="rId15" imgW="1256755" imgH="812447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3" y="2979738"/>
                        <a:ext cx="2025650" cy="1293812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2" name="Object 14"/>
          <p:cNvGraphicFramePr>
            <a:graphicFrameLocks noChangeAspect="1"/>
          </p:cNvGraphicFramePr>
          <p:nvPr/>
        </p:nvGraphicFramePr>
        <p:xfrm>
          <a:off x="3316288" y="2889250"/>
          <a:ext cx="2106612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7" name="Equation" r:id="rId17" imgW="1308100" imgH="241300" progId="Equation.DSMT4">
                  <p:embed/>
                </p:oleObj>
              </mc:Choice>
              <mc:Fallback>
                <p:oleObj name="Equation" r:id="rId17" imgW="1308100" imgH="2413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6288" y="2889250"/>
                        <a:ext cx="2106612" cy="388938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3" name="Object 15"/>
          <p:cNvGraphicFramePr>
            <a:graphicFrameLocks noChangeAspect="1"/>
          </p:cNvGraphicFramePr>
          <p:nvPr/>
        </p:nvGraphicFramePr>
        <p:xfrm>
          <a:off x="6102350" y="2844800"/>
          <a:ext cx="2144713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8" name="Equation" r:id="rId19" imgW="1333500" imgH="241300" progId="Equation.DSMT4">
                  <p:embed/>
                </p:oleObj>
              </mc:Choice>
              <mc:Fallback>
                <p:oleObj name="Equation" r:id="rId19" imgW="1333500" imgH="2413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2350" y="2844800"/>
                        <a:ext cx="2144713" cy="388938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4" name="Rectangle 16"/>
          <p:cNvSpPr>
            <a:spLocks noChangeArrowheads="1"/>
          </p:cNvSpPr>
          <p:nvPr/>
        </p:nvSpPr>
        <p:spPr bwMode="auto">
          <a:xfrm>
            <a:off x="657225" y="368300"/>
            <a:ext cx="3690938" cy="44926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5400000" algn="t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None/>
            </a:pPr>
            <a:r>
              <a:rPr lang="en-US" altLang="zh-CN" sz="2400">
                <a:latin typeface="Arial" charset="0"/>
                <a:ea typeface="黑体" pitchFamily="2" charset="-122"/>
                <a:cs typeface="Arial" charset="0"/>
              </a:rPr>
              <a:t>PM </a:t>
            </a:r>
            <a:r>
              <a:rPr lang="zh-CN" altLang="en-US" sz="2400">
                <a:latin typeface="Arial" charset="0"/>
                <a:ea typeface="黑体" pitchFamily="2" charset="-122"/>
                <a:cs typeface="Arial" charset="0"/>
              </a:rPr>
              <a:t>信号和</a:t>
            </a:r>
            <a:r>
              <a:rPr lang="en-US" altLang="zh-CN" sz="2400">
                <a:latin typeface="Arial" charset="0"/>
                <a:ea typeface="黑体" pitchFamily="2" charset="-122"/>
                <a:cs typeface="Arial" charset="0"/>
              </a:rPr>
              <a:t>FM </a:t>
            </a:r>
            <a:r>
              <a:rPr lang="zh-CN" altLang="en-US" sz="2400">
                <a:latin typeface="Arial" charset="0"/>
                <a:ea typeface="黑体" pitchFamily="2" charset="-122"/>
                <a:cs typeface="Arial" charset="0"/>
              </a:rPr>
              <a:t>信号波形</a:t>
            </a:r>
          </a:p>
        </p:txBody>
      </p:sp>
      <p:sp>
        <p:nvSpPr>
          <p:cNvPr id="67595" name="Rectangle 17"/>
          <p:cNvSpPr>
            <a:spLocks noChangeArrowheads="1"/>
          </p:cNvSpPr>
          <p:nvPr/>
        </p:nvSpPr>
        <p:spPr bwMode="auto">
          <a:xfrm>
            <a:off x="2997200" y="5905500"/>
            <a:ext cx="2116138" cy="48101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5400000" algn="t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None/>
            </a:pPr>
            <a:r>
              <a:rPr lang="en-US" altLang="zh-CN" sz="2400">
                <a:latin typeface="Arial" charset="0"/>
                <a:ea typeface="黑体" pitchFamily="2" charset="-122"/>
                <a:cs typeface="Arial" charset="0"/>
              </a:rPr>
              <a:t>PM </a:t>
            </a:r>
            <a:r>
              <a:rPr lang="zh-CN" altLang="en-US" sz="2400">
                <a:latin typeface="Arial" charset="0"/>
                <a:ea typeface="黑体" pitchFamily="2" charset="-122"/>
                <a:cs typeface="Arial" charset="0"/>
              </a:rPr>
              <a:t>信号波形</a:t>
            </a:r>
          </a:p>
        </p:txBody>
      </p:sp>
      <p:sp>
        <p:nvSpPr>
          <p:cNvPr id="67596" name="Rectangle 18"/>
          <p:cNvSpPr>
            <a:spLocks noChangeArrowheads="1"/>
          </p:cNvSpPr>
          <p:nvPr/>
        </p:nvSpPr>
        <p:spPr bwMode="auto">
          <a:xfrm>
            <a:off x="5697538" y="5905500"/>
            <a:ext cx="1995487" cy="47466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5400000" algn="t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None/>
            </a:pPr>
            <a:r>
              <a:rPr lang="en-US" altLang="zh-CN" sz="2400">
                <a:latin typeface="Arial" charset="0"/>
                <a:ea typeface="黑体" pitchFamily="2" charset="-122"/>
                <a:cs typeface="Arial" charset="0"/>
              </a:rPr>
              <a:t>FM </a:t>
            </a:r>
            <a:r>
              <a:rPr lang="zh-CN" altLang="en-US" sz="2400">
                <a:latin typeface="Arial" charset="0"/>
                <a:ea typeface="黑体" pitchFamily="2" charset="-122"/>
                <a:cs typeface="Arial" charset="0"/>
              </a:rPr>
              <a:t>信号波形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075D5D2-0EA5-4723-9952-4ABAE1B1193A}" type="slidenum">
              <a:rPr lang="en-US" altLang="zh-CN" smtClean="0"/>
              <a:pPr eaLnBrk="1" hangingPunct="1"/>
              <a:t>66</a:t>
            </a:fld>
            <a:endParaRPr lang="en-US" altLang="zh-CN"/>
          </a:p>
        </p:txBody>
      </p:sp>
      <p:sp>
        <p:nvSpPr>
          <p:cNvPr id="686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612" name="Rectangle 5"/>
          <p:cNvSpPr>
            <a:spLocks noChangeArrowheads="1"/>
          </p:cNvSpPr>
          <p:nvPr/>
        </p:nvSpPr>
        <p:spPr bwMode="auto">
          <a:xfrm>
            <a:off x="0" y="368300"/>
            <a:ext cx="4527550" cy="630238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None/>
            </a:pPr>
            <a:r>
              <a:rPr lang="en-US" altLang="zh-CN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5.3.2 </a:t>
            </a:r>
            <a:r>
              <a:rPr lang="zh-CN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窄带调频（</a:t>
            </a:r>
            <a:r>
              <a:rPr lang="en-US" altLang="zh-CN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NBFM</a:t>
            </a:r>
            <a:r>
              <a:rPr lang="zh-CN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）</a:t>
            </a:r>
          </a:p>
        </p:txBody>
      </p:sp>
      <p:graphicFrame>
        <p:nvGraphicFramePr>
          <p:cNvPr id="68613" name="Object 6"/>
          <p:cNvGraphicFramePr>
            <a:graphicFrameLocks noChangeAspect="1"/>
          </p:cNvGraphicFramePr>
          <p:nvPr/>
        </p:nvGraphicFramePr>
        <p:xfrm>
          <a:off x="1511300" y="3743325"/>
          <a:ext cx="5732463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9" name="Equation" r:id="rId3" imgW="2806700" imgH="330200" progId="Equation.DSMT4">
                  <p:embed/>
                </p:oleObj>
              </mc:Choice>
              <mc:Fallback>
                <p:oleObj name="Equation" r:id="rId3" imgW="2806700" imgH="330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300" y="3743325"/>
                        <a:ext cx="5732463" cy="682625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4" name="Object 2"/>
          <p:cNvGraphicFramePr>
            <a:graphicFrameLocks noChangeAspect="1"/>
          </p:cNvGraphicFramePr>
          <p:nvPr/>
        </p:nvGraphicFramePr>
        <p:xfrm>
          <a:off x="2097088" y="1808163"/>
          <a:ext cx="457835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0" name="Equation" r:id="rId5" imgW="1943100" imgH="393700" progId="Equation.DSMT4">
                  <p:embed/>
                </p:oleObj>
              </mc:Choice>
              <mc:Fallback>
                <p:oleObj name="Equation" r:id="rId5" imgW="1943100" imgH="3937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7088" y="1808163"/>
                        <a:ext cx="4578350" cy="9271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5"/>
          <p:cNvSpPr txBox="1">
            <a:spLocks noChangeArrowheads="1"/>
          </p:cNvSpPr>
          <p:nvPr/>
        </p:nvSpPr>
        <p:spPr bwMode="auto">
          <a:xfrm>
            <a:off x="746125" y="2889250"/>
            <a:ext cx="728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>
                <a:latin typeface="华文细黑" pitchFamily="2" charset="-122"/>
                <a:ea typeface="华文细黑" pitchFamily="2" charset="-122"/>
                <a:cs typeface="Arial" charset="0"/>
              </a:rPr>
              <a:t>则为</a:t>
            </a:r>
            <a:r>
              <a:rPr lang="zh-CN" altLang="en-US" sz="24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itchFamily="2" charset="-122"/>
                <a:ea typeface="华文细黑" pitchFamily="2" charset="-122"/>
                <a:cs typeface="Arial" charset="0"/>
              </a:rPr>
              <a:t>窄带调频（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itchFamily="2" charset="-122"/>
                <a:ea typeface="华文细黑" pitchFamily="2" charset="-122"/>
                <a:cs typeface="Arial" charset="0"/>
              </a:rPr>
              <a:t>NB</a:t>
            </a:r>
            <a:r>
              <a:rPr lang="en-US" altLang="zh-CN" sz="24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itchFamily="2" charset="-122"/>
                <a:ea typeface="华文细黑" pitchFamily="2" charset="-122"/>
                <a:cs typeface="Arial" charset="0"/>
              </a:rPr>
              <a:t>FM</a:t>
            </a:r>
            <a:r>
              <a:rPr lang="zh-CN" altLang="en-US" sz="24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itchFamily="2" charset="-122"/>
                <a:ea typeface="华文细黑" pitchFamily="2" charset="-122"/>
                <a:cs typeface="Arial" charset="0"/>
              </a:rPr>
              <a:t>）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华文细黑" pitchFamily="2" charset="-122"/>
                <a:ea typeface="华文细黑" pitchFamily="2" charset="-122"/>
                <a:cs typeface="Arial" charset="0"/>
              </a:rPr>
              <a:t>；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  <a:cs typeface="Arial" charset="0"/>
              </a:rPr>
              <a:t>否则</a:t>
            </a:r>
            <a:r>
              <a:rPr lang="zh-CN" altLang="en-US" sz="24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itchFamily="2" charset="-122"/>
                <a:ea typeface="华文细黑" pitchFamily="2" charset="-122"/>
                <a:cs typeface="Arial" charset="0"/>
              </a:rPr>
              <a:t>宽带调频（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itchFamily="2" charset="-122"/>
                <a:ea typeface="华文细黑" pitchFamily="2" charset="-122"/>
                <a:cs typeface="Arial" charset="0"/>
              </a:rPr>
              <a:t>WB</a:t>
            </a:r>
            <a:r>
              <a:rPr lang="en-US" altLang="zh-CN" sz="24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itchFamily="2" charset="-122"/>
                <a:ea typeface="华文细黑" pitchFamily="2" charset="-122"/>
                <a:cs typeface="Arial" charset="0"/>
              </a:rPr>
              <a:t>FM</a:t>
            </a:r>
            <a:r>
              <a:rPr lang="zh-CN" altLang="en-US" sz="24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itchFamily="2" charset="-122"/>
                <a:ea typeface="华文细黑" pitchFamily="2" charset="-122"/>
                <a:cs typeface="Arial" charset="0"/>
              </a:rPr>
              <a:t>）。</a:t>
            </a:r>
          </a:p>
        </p:txBody>
      </p:sp>
      <p:sp>
        <p:nvSpPr>
          <p:cNvPr id="68616" name="Rectangle 3"/>
          <p:cNvSpPr txBox="1">
            <a:spLocks noChangeArrowheads="1"/>
          </p:cNvSpPr>
          <p:nvPr/>
        </p:nvSpPr>
        <p:spPr bwMode="auto">
          <a:xfrm>
            <a:off x="765175" y="1223963"/>
            <a:ext cx="3911600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C00000"/>
              </a:buClr>
              <a:buSzPct val="65000"/>
            </a:pPr>
            <a:r>
              <a:rPr lang="zh-CN" altLang="en-US" sz="2400">
                <a:latin typeface="微软雅黑" pitchFamily="34" charset="-122"/>
                <a:ea typeface="华文细黑" pitchFamily="2" charset="-122"/>
              </a:rPr>
              <a:t>若最大</a:t>
            </a:r>
            <a:r>
              <a:rPr lang="zh-CN" altLang="en-US" sz="2400">
                <a:solidFill>
                  <a:schemeClr val="hlink"/>
                </a:solidFill>
                <a:latin typeface="微软雅黑" pitchFamily="34" charset="-122"/>
                <a:ea typeface="华文细黑" pitchFamily="2" charset="-122"/>
                <a:cs typeface="Arial" charset="0"/>
                <a:sym typeface="Symbol" pitchFamily="18" charset="2"/>
              </a:rPr>
              <a:t>瞬时相位偏移</a:t>
            </a:r>
            <a:r>
              <a:rPr lang="zh-CN" altLang="en-US" sz="2400">
                <a:latin typeface="微软雅黑" pitchFamily="34" charset="-122"/>
                <a:ea typeface="华文细黑" pitchFamily="2" charset="-122"/>
                <a:cs typeface="Arial" charset="0"/>
                <a:sym typeface="Symbol" pitchFamily="18" charset="2"/>
              </a:rPr>
              <a:t>满足：</a:t>
            </a:r>
            <a:endParaRPr lang="zh-CN" altLang="en-US" sz="2400" b="1">
              <a:solidFill>
                <a:srgbClr val="003399"/>
              </a:solidFill>
              <a:latin typeface="Arial" charset="0"/>
              <a:ea typeface="华文细黑" pitchFamily="2" charset="-122"/>
              <a:cs typeface="Arial" charset="0"/>
            </a:endParaRPr>
          </a:p>
        </p:txBody>
      </p:sp>
      <p:grpSp>
        <p:nvGrpSpPr>
          <p:cNvPr id="68617" name="Group 12"/>
          <p:cNvGrpSpPr>
            <a:grpSpLocks/>
          </p:cNvGrpSpPr>
          <p:nvPr/>
        </p:nvGrpSpPr>
        <p:grpSpPr bwMode="auto">
          <a:xfrm>
            <a:off x="611188" y="4643438"/>
            <a:ext cx="8102600" cy="895350"/>
            <a:chOff x="385" y="1877"/>
            <a:chExt cx="5104" cy="564"/>
          </a:xfrm>
        </p:grpSpPr>
        <p:graphicFrame>
          <p:nvGraphicFramePr>
            <p:cNvPr id="68618" name="Object 13"/>
            <p:cNvGraphicFramePr>
              <a:graphicFrameLocks noChangeAspect="1"/>
            </p:cNvGraphicFramePr>
            <p:nvPr/>
          </p:nvGraphicFramePr>
          <p:xfrm>
            <a:off x="385" y="2008"/>
            <a:ext cx="2637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31" r:id="rId7" imgW="2349500" imgH="228600" progId="Equation.3">
                    <p:embed/>
                  </p:oleObj>
                </mc:Choice>
                <mc:Fallback>
                  <p:oleObj r:id="rId7" imgW="2349500" imgH="2286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2008"/>
                          <a:ext cx="2637" cy="290"/>
                        </a:xfrm>
                        <a:prstGeom prst="rect">
                          <a:avLst/>
                        </a:prstGeom>
                        <a:solidFill>
                          <a:srgbClr val="E8E8E8"/>
                        </a:solidFill>
                        <a:ln>
                          <a:noFill/>
                        </a:ln>
                        <a:effectLst>
                          <a:outerShdw dist="38100" dir="2700000" algn="tl" rotWithShape="0">
                            <a:srgbClr val="000000">
                              <a:alpha val="39999"/>
                            </a:srgbClr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19" name="Object 14"/>
            <p:cNvGraphicFramePr>
              <a:graphicFrameLocks noChangeAspect="1"/>
            </p:cNvGraphicFramePr>
            <p:nvPr/>
          </p:nvGraphicFramePr>
          <p:xfrm>
            <a:off x="3022" y="1877"/>
            <a:ext cx="2467" cy="5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32" name="Equation" r:id="rId9" imgW="2120900" imgH="482600" progId="Equation.DSMT4">
                    <p:embed/>
                  </p:oleObj>
                </mc:Choice>
                <mc:Fallback>
                  <p:oleObj name="Equation" r:id="rId9" imgW="2120900" imgH="4826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2" y="1877"/>
                          <a:ext cx="2467" cy="564"/>
                        </a:xfrm>
                        <a:prstGeom prst="rect">
                          <a:avLst/>
                        </a:prstGeom>
                        <a:solidFill>
                          <a:srgbClr val="E8E8E8"/>
                        </a:solidFill>
                        <a:ln>
                          <a:noFill/>
                        </a:ln>
                        <a:effectLst>
                          <a:outerShdw dist="38100" dir="2700000" algn="tl" rotWithShape="0">
                            <a:srgbClr val="000000">
                              <a:alpha val="39999"/>
                            </a:srgbClr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5312202E-EA4F-4431-8A8E-108A22980A3A}" type="slidenum">
              <a:rPr lang="en-US" altLang="zh-CN" smtClean="0"/>
              <a:pPr eaLnBrk="1" hangingPunct="1"/>
              <a:t>67</a:t>
            </a:fld>
            <a:endParaRPr lang="en-US" altLang="zh-CN"/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31800" y="3294063"/>
            <a:ext cx="8532813" cy="2565400"/>
          </a:xfrm>
        </p:spPr>
        <p:txBody>
          <a:bodyPr/>
          <a:lstStyle/>
          <a:p>
            <a:r>
              <a:rPr lang="zh-CN" altLang="en-US" sz="2400" b="0">
                <a:solidFill>
                  <a:srgbClr val="990099"/>
                </a:solidFill>
                <a:latin typeface="Arial" charset="0"/>
                <a:ea typeface="华文细黑" pitchFamily="2" charset="-122"/>
              </a:rPr>
              <a:t>带宽相同</a:t>
            </a:r>
          </a:p>
          <a:p>
            <a:pPr>
              <a:lnSpc>
                <a:spcPct val="140000"/>
              </a:lnSpc>
            </a:pPr>
            <a:r>
              <a:rPr lang="en-US" altLang="zh-CN" sz="2400" b="0">
                <a:latin typeface="Arial" charset="0"/>
                <a:ea typeface="华文细黑" pitchFamily="2" charset="-122"/>
              </a:rPr>
              <a:t>NBFM</a:t>
            </a:r>
            <a:r>
              <a:rPr lang="zh-CN" altLang="en-US" sz="2400" b="0">
                <a:latin typeface="Arial" charset="0"/>
                <a:ea typeface="华文细黑" pitchFamily="2" charset="-122"/>
              </a:rPr>
              <a:t>的两个边频分别乘了因式</a:t>
            </a:r>
            <a:r>
              <a:rPr lang="en-US" altLang="zh-CN" sz="2400" b="0">
                <a:latin typeface="Arial" charset="0"/>
                <a:ea typeface="华文细黑" pitchFamily="2" charset="-122"/>
              </a:rPr>
              <a:t>[1/(</a:t>
            </a:r>
            <a:r>
              <a:rPr lang="en-US" altLang="zh-CN" sz="2400" b="0">
                <a:latin typeface="Arial" charset="0"/>
                <a:ea typeface="华文细黑" pitchFamily="2" charset="-122"/>
                <a:sym typeface="Symbol" pitchFamily="18" charset="2"/>
              </a:rPr>
              <a:t> - </a:t>
            </a:r>
            <a:r>
              <a:rPr lang="en-US" altLang="zh-CN" sz="2400" b="0" baseline="-25000">
                <a:latin typeface="Arial" charset="0"/>
                <a:ea typeface="华文细黑" pitchFamily="2" charset="-122"/>
                <a:sym typeface="Symbol" pitchFamily="18" charset="2"/>
              </a:rPr>
              <a:t>c</a:t>
            </a:r>
            <a:r>
              <a:rPr lang="en-US" altLang="zh-CN" sz="2400" b="0">
                <a:latin typeface="Arial" charset="0"/>
                <a:ea typeface="华文细黑" pitchFamily="2" charset="-122"/>
              </a:rPr>
              <a:t>)]</a:t>
            </a:r>
            <a:r>
              <a:rPr lang="zh-CN" altLang="en-US" sz="2400" b="0">
                <a:latin typeface="Arial" charset="0"/>
                <a:ea typeface="华文细黑" pitchFamily="2" charset="-122"/>
              </a:rPr>
              <a:t>和</a:t>
            </a:r>
            <a:r>
              <a:rPr lang="en-US" altLang="zh-CN" sz="2400" b="0">
                <a:latin typeface="Arial" charset="0"/>
                <a:ea typeface="华文细黑" pitchFamily="2" charset="-122"/>
              </a:rPr>
              <a:t>[1/(</a:t>
            </a:r>
            <a:r>
              <a:rPr lang="en-US" altLang="zh-CN" sz="2400" b="0">
                <a:latin typeface="Arial" charset="0"/>
                <a:ea typeface="华文细黑" pitchFamily="2" charset="-122"/>
                <a:sym typeface="Symbol" pitchFamily="18" charset="2"/>
              </a:rPr>
              <a:t> + </a:t>
            </a:r>
            <a:r>
              <a:rPr lang="en-US" altLang="zh-CN" sz="2400" b="0" baseline="-25000">
                <a:latin typeface="Arial" charset="0"/>
                <a:ea typeface="华文细黑" pitchFamily="2" charset="-122"/>
                <a:sym typeface="Symbol" pitchFamily="18" charset="2"/>
              </a:rPr>
              <a:t>c</a:t>
            </a:r>
            <a:r>
              <a:rPr lang="en-US" altLang="zh-CN" sz="2400" b="0">
                <a:latin typeface="Arial" charset="0"/>
                <a:ea typeface="华文细黑" pitchFamily="2" charset="-122"/>
              </a:rPr>
              <a:t>)] </a:t>
            </a:r>
            <a:r>
              <a:rPr lang="zh-CN" altLang="en-US" sz="2400" b="0">
                <a:latin typeface="Arial" charset="0"/>
                <a:ea typeface="华文细黑" pitchFamily="2" charset="-122"/>
              </a:rPr>
              <a:t>，进行了频率加权，加权的结果引起调制信号</a:t>
            </a:r>
            <a:r>
              <a:rPr lang="zh-CN" altLang="en-US" sz="2400" b="0">
                <a:solidFill>
                  <a:srgbClr val="990099"/>
                </a:solidFill>
                <a:latin typeface="Arial" charset="0"/>
                <a:ea typeface="华文细黑" pitchFamily="2" charset="-122"/>
              </a:rPr>
              <a:t>频谱的失真</a:t>
            </a:r>
            <a:r>
              <a:rPr lang="zh-CN" altLang="en-US" sz="2400" b="0">
                <a:latin typeface="Arial" charset="0"/>
                <a:ea typeface="华文细黑" pitchFamily="2" charset="-122"/>
              </a:rPr>
              <a:t>。</a:t>
            </a:r>
          </a:p>
          <a:p>
            <a:pPr>
              <a:lnSpc>
                <a:spcPct val="140000"/>
              </a:lnSpc>
            </a:pPr>
            <a:r>
              <a:rPr lang="en-US" altLang="zh-CN" sz="2400" b="0">
                <a:latin typeface="Arial" charset="0"/>
                <a:ea typeface="华文细黑" pitchFamily="2" charset="-122"/>
              </a:rPr>
              <a:t>NBFM</a:t>
            </a:r>
            <a:r>
              <a:rPr lang="zh-CN" altLang="en-US" sz="2400" b="0">
                <a:latin typeface="Arial" charset="0"/>
                <a:ea typeface="华文细黑" pitchFamily="2" charset="-122"/>
              </a:rPr>
              <a:t>的一个边频和</a:t>
            </a:r>
            <a:r>
              <a:rPr lang="en-US" altLang="zh-CN" sz="2400" b="0">
                <a:latin typeface="Arial" charset="0"/>
                <a:ea typeface="华文细黑" pitchFamily="2" charset="-122"/>
              </a:rPr>
              <a:t>AM</a:t>
            </a:r>
            <a:r>
              <a:rPr lang="zh-CN" altLang="en-US" sz="2400" b="0">
                <a:latin typeface="Arial" charset="0"/>
                <a:ea typeface="华文细黑" pitchFamily="2" charset="-122"/>
              </a:rPr>
              <a:t>反相。</a:t>
            </a:r>
          </a:p>
        </p:txBody>
      </p:sp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881063" y="1133475"/>
          <a:ext cx="7993062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8" r:id="rId3" imgW="4203700" imgH="393700" progId="Equation.3">
                  <p:embed/>
                </p:oleObj>
              </mc:Choice>
              <mc:Fallback>
                <p:oleObj r:id="rId3" imgW="4203700" imgH="393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63" y="1133475"/>
                        <a:ext cx="7993062" cy="820738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637" name="Group 5"/>
          <p:cNvGrpSpPr>
            <a:grpSpLocks/>
          </p:cNvGrpSpPr>
          <p:nvPr/>
        </p:nvGrpSpPr>
        <p:grpSpPr bwMode="auto">
          <a:xfrm>
            <a:off x="701675" y="2078038"/>
            <a:ext cx="8102600" cy="895350"/>
            <a:chOff x="385" y="1877"/>
            <a:chExt cx="5104" cy="564"/>
          </a:xfrm>
        </p:grpSpPr>
        <p:graphicFrame>
          <p:nvGraphicFramePr>
            <p:cNvPr id="69639" name="Object 6"/>
            <p:cNvGraphicFramePr>
              <a:graphicFrameLocks noChangeAspect="1"/>
            </p:cNvGraphicFramePr>
            <p:nvPr/>
          </p:nvGraphicFramePr>
          <p:xfrm>
            <a:off x="385" y="2008"/>
            <a:ext cx="2637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49" r:id="rId5" imgW="2349500" imgH="228600" progId="Equation.3">
                    <p:embed/>
                  </p:oleObj>
                </mc:Choice>
                <mc:Fallback>
                  <p:oleObj r:id="rId5" imgW="2349500" imgH="2286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2008"/>
                          <a:ext cx="2637" cy="290"/>
                        </a:xfrm>
                        <a:prstGeom prst="rect">
                          <a:avLst/>
                        </a:prstGeom>
                        <a:solidFill>
                          <a:srgbClr val="E8E8E8"/>
                        </a:solidFill>
                        <a:ln>
                          <a:noFill/>
                        </a:ln>
                        <a:effectLst>
                          <a:outerShdw dist="38100" dir="2700000" algn="tl" rotWithShape="0">
                            <a:srgbClr val="000000">
                              <a:alpha val="39999"/>
                            </a:srgbClr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40" name="Object 7"/>
            <p:cNvGraphicFramePr>
              <a:graphicFrameLocks noChangeAspect="1"/>
            </p:cNvGraphicFramePr>
            <p:nvPr/>
          </p:nvGraphicFramePr>
          <p:xfrm>
            <a:off x="3022" y="1877"/>
            <a:ext cx="2467" cy="5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50" name="Equation" r:id="rId7" imgW="2120900" imgH="482600" progId="Equation.DSMT4">
                    <p:embed/>
                  </p:oleObj>
                </mc:Choice>
                <mc:Fallback>
                  <p:oleObj name="Equation" r:id="rId7" imgW="2120900" imgH="4826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2" y="1877"/>
                          <a:ext cx="2467" cy="564"/>
                        </a:xfrm>
                        <a:prstGeom prst="rect">
                          <a:avLst/>
                        </a:prstGeom>
                        <a:solidFill>
                          <a:srgbClr val="E8E8E8"/>
                        </a:solidFill>
                        <a:ln>
                          <a:noFill/>
                        </a:ln>
                        <a:effectLst>
                          <a:outerShdw dist="38100" dir="2700000" algn="tl" rotWithShape="0">
                            <a:srgbClr val="000000">
                              <a:alpha val="39999"/>
                            </a:srgbClr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9638" name="Rectangle 9"/>
          <p:cNvSpPr>
            <a:spLocks noChangeArrowheads="1"/>
          </p:cNvSpPr>
          <p:nvPr/>
        </p:nvSpPr>
        <p:spPr bwMode="auto">
          <a:xfrm>
            <a:off x="701675" y="368300"/>
            <a:ext cx="4386263" cy="45085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None/>
            </a:pPr>
            <a:r>
              <a:rPr lang="en-US" altLang="zh-CN" sz="24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NBFM</a:t>
            </a:r>
            <a:r>
              <a:rPr lang="zh-CN" altLang="en-US" sz="24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和</a:t>
            </a:r>
            <a:r>
              <a:rPr lang="en-US" altLang="zh-CN" sz="24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AM</a:t>
            </a:r>
            <a:r>
              <a:rPr lang="zh-CN" altLang="en-US" sz="24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信号频谱的比较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74BB760-EFDC-4758-9798-730346BC1F8C}" type="slidenum">
              <a:rPr lang="en-US" altLang="zh-CN" smtClean="0"/>
              <a:pPr eaLnBrk="1" hangingPunct="1"/>
              <a:t>68</a:t>
            </a:fld>
            <a:endParaRPr lang="en-US" altLang="zh-CN"/>
          </a:p>
        </p:txBody>
      </p:sp>
      <p:graphicFrame>
        <p:nvGraphicFramePr>
          <p:cNvPr id="70659" name="Object 3"/>
          <p:cNvGraphicFramePr>
            <a:graphicFrameLocks noChangeAspect="1"/>
          </p:cNvGraphicFramePr>
          <p:nvPr/>
        </p:nvGraphicFramePr>
        <p:xfrm>
          <a:off x="4392613" y="1089025"/>
          <a:ext cx="4751387" cy="407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6" name="文档" r:id="rId3" imgW="3126633" imgH="1951696" progId="Word.Document.8">
                  <p:embed/>
                </p:oleObj>
              </mc:Choice>
              <mc:Fallback>
                <p:oleObj name="文档" r:id="rId3" imgW="3126633" imgH="195169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58" t="3497" r="24120" b="3488"/>
                      <a:stretch>
                        <a:fillRect/>
                      </a:stretch>
                    </p:blipFill>
                    <p:spPr bwMode="auto">
                      <a:xfrm>
                        <a:off x="4392613" y="1089025"/>
                        <a:ext cx="4751387" cy="407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FFFFF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81625" y="5454650"/>
            <a:ext cx="3168650" cy="4953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0">
                <a:ea typeface="华文细黑" pitchFamily="2" charset="-122"/>
              </a:rPr>
              <a:t>单音调制时的频谱图</a:t>
            </a:r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701675" y="368300"/>
            <a:ext cx="4386263" cy="45085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None/>
            </a:pPr>
            <a:r>
              <a:rPr lang="en-US" altLang="zh-CN" sz="24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NBFM</a:t>
            </a:r>
            <a:r>
              <a:rPr lang="zh-CN" altLang="en-US" sz="24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和</a:t>
            </a:r>
            <a:r>
              <a:rPr lang="en-US" altLang="zh-CN" sz="24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AM</a:t>
            </a:r>
            <a:r>
              <a:rPr lang="zh-CN" altLang="en-US" sz="24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信号频谱的比较</a:t>
            </a:r>
          </a:p>
        </p:txBody>
      </p:sp>
      <p:sp>
        <p:nvSpPr>
          <p:cNvPr id="70662" name="Rectangle 6"/>
          <p:cNvSpPr>
            <a:spLocks noChangeArrowheads="1"/>
          </p:cNvSpPr>
          <p:nvPr/>
        </p:nvSpPr>
        <p:spPr bwMode="auto">
          <a:xfrm>
            <a:off x="341313" y="1223963"/>
            <a:ext cx="4076700" cy="535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</a:pPr>
            <a:r>
              <a:rPr lang="zh-CN" altLang="en-US" sz="2400">
                <a:latin typeface="Arial" charset="0"/>
              </a:rPr>
              <a:t>在</a:t>
            </a:r>
            <a:r>
              <a:rPr lang="en-US" altLang="zh-CN" sz="2400">
                <a:latin typeface="Arial" charset="0"/>
              </a:rPr>
              <a:t>AM</a:t>
            </a:r>
            <a:r>
              <a:rPr lang="zh-CN" altLang="en-US" sz="2400">
                <a:latin typeface="Arial" charset="0"/>
              </a:rPr>
              <a:t>中，只有幅度的变化，无相位的变化；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</a:pPr>
            <a:endParaRPr lang="zh-CN" altLang="en-US" sz="2400">
              <a:latin typeface="Arial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</a:pPr>
            <a:r>
              <a:rPr lang="zh-CN" altLang="en-US" sz="2400">
                <a:latin typeface="Arial" charset="0"/>
              </a:rPr>
              <a:t>在</a:t>
            </a:r>
            <a:r>
              <a:rPr lang="en-US" altLang="zh-CN" sz="2400">
                <a:latin typeface="Arial" charset="0"/>
              </a:rPr>
              <a:t>NBFM</a:t>
            </a:r>
            <a:r>
              <a:rPr lang="zh-CN" altLang="en-US" sz="2400">
                <a:latin typeface="Arial" charset="0"/>
              </a:rPr>
              <a:t>中，不仅有相位的变化，幅度也有很小的变化；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</a:pPr>
            <a:endParaRPr lang="zh-CN" altLang="en-US" sz="2400">
              <a:latin typeface="Arial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</a:pPr>
            <a:r>
              <a:rPr lang="zh-CN" altLang="en-US" sz="2400">
                <a:latin typeface="Arial" charset="0"/>
              </a:rPr>
              <a:t>由于</a:t>
            </a:r>
            <a:r>
              <a:rPr lang="en-US" altLang="zh-CN" sz="2400">
                <a:latin typeface="Arial" charset="0"/>
              </a:rPr>
              <a:t>NBFM</a:t>
            </a:r>
            <a:r>
              <a:rPr lang="zh-CN" altLang="en-US" sz="2400">
                <a:latin typeface="Arial" charset="0"/>
              </a:rPr>
              <a:t>信号最大频率偏移较小，占据的带宽较窄，但是其抗干扰性能比</a:t>
            </a:r>
            <a:r>
              <a:rPr lang="en-US" altLang="zh-CN" sz="2400">
                <a:latin typeface="Arial" charset="0"/>
              </a:rPr>
              <a:t>AM</a:t>
            </a:r>
            <a:r>
              <a:rPr lang="zh-CN" altLang="en-US" sz="2400">
                <a:latin typeface="Arial" charset="0"/>
              </a:rPr>
              <a:t>系统要好得多，因此得到较广泛的应用。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BA9D623-6611-4C99-AF15-938F315A1470}" type="slidenum">
              <a:rPr lang="en-US" altLang="zh-CN" smtClean="0"/>
              <a:pPr eaLnBrk="1" hangingPunct="1"/>
              <a:t>69</a:t>
            </a:fld>
            <a:endParaRPr lang="en-US" altLang="zh-CN"/>
          </a:p>
        </p:txBody>
      </p:sp>
      <p:sp>
        <p:nvSpPr>
          <p:cNvPr id="7168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68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685" name="Rectangle 3"/>
          <p:cNvSpPr txBox="1">
            <a:spLocks noChangeArrowheads="1"/>
          </p:cNvSpPr>
          <p:nvPr/>
        </p:nvSpPr>
        <p:spPr bwMode="auto">
          <a:xfrm>
            <a:off x="0" y="233363"/>
            <a:ext cx="3911600" cy="560387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None/>
            </a:pPr>
            <a:r>
              <a:rPr lang="en-US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§</a:t>
            </a:r>
            <a:r>
              <a:rPr lang="en-US" altLang="zh-CN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5.3.3   </a:t>
            </a:r>
            <a:r>
              <a:rPr lang="zh-CN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宽带调频</a:t>
            </a:r>
            <a:r>
              <a:rPr lang="en-US" altLang="zh-CN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 </a:t>
            </a:r>
            <a:r>
              <a:rPr lang="zh-CN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 </a:t>
            </a:r>
          </a:p>
        </p:txBody>
      </p:sp>
      <p:graphicFrame>
        <p:nvGraphicFramePr>
          <p:cNvPr id="71686" name="Object 9"/>
          <p:cNvGraphicFramePr>
            <a:graphicFrameLocks noChangeAspect="1"/>
          </p:cNvGraphicFramePr>
          <p:nvPr/>
        </p:nvGraphicFramePr>
        <p:xfrm>
          <a:off x="3851275" y="1089025"/>
          <a:ext cx="4454525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8" name="Equation" r:id="rId4" imgW="2298700" imgH="431800" progId="Equation.DSMT4">
                  <p:embed/>
                </p:oleObj>
              </mc:Choice>
              <mc:Fallback>
                <p:oleObj name="Equation" r:id="rId4" imgW="2298700" imgH="431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1089025"/>
                        <a:ext cx="4454525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7" name="Object 11"/>
          <p:cNvGraphicFramePr>
            <a:graphicFrameLocks noChangeAspect="1"/>
          </p:cNvGraphicFramePr>
          <p:nvPr/>
        </p:nvGraphicFramePr>
        <p:xfrm>
          <a:off x="836613" y="1898650"/>
          <a:ext cx="747077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9" name="Equation" r:id="rId6" imgW="3670300" imgH="431800" progId="Equation.DSMT4">
                  <p:embed/>
                </p:oleObj>
              </mc:Choice>
              <mc:Fallback>
                <p:oleObj name="Equation" r:id="rId6" imgW="3670300" imgH="431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13" y="1898650"/>
                        <a:ext cx="7470775" cy="873125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8" name="Rectangle 21"/>
          <p:cNvSpPr>
            <a:spLocks noChangeArrowheads="1"/>
          </p:cNvSpPr>
          <p:nvPr/>
        </p:nvSpPr>
        <p:spPr bwMode="auto">
          <a:xfrm>
            <a:off x="0" y="1042988"/>
            <a:ext cx="3421063" cy="53975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5400000" algn="t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65000"/>
              <a:buFont typeface="Wingdings" pitchFamily="2" charset="2"/>
              <a:buChar char="n"/>
            </a:pPr>
            <a:r>
              <a:rPr lang="en-US" altLang="zh-CN" sz="2800" b="1" u="sng">
                <a:solidFill>
                  <a:srgbClr val="003399"/>
                </a:solidFill>
                <a:latin typeface="Arial" charset="0"/>
                <a:ea typeface="微软雅黑" pitchFamily="34" charset="-122"/>
                <a:cs typeface="Arial" charset="0"/>
              </a:rPr>
              <a:t>1.</a:t>
            </a:r>
            <a:r>
              <a:rPr lang="zh-CN" altLang="en-US" sz="2400">
                <a:latin typeface="黑体" pitchFamily="2" charset="-122"/>
                <a:ea typeface="黑体" pitchFamily="2" charset="-122"/>
                <a:cs typeface="Arial" charset="0"/>
              </a:rPr>
              <a:t>单音宽带调频信号</a:t>
            </a:r>
          </a:p>
        </p:txBody>
      </p:sp>
      <p:graphicFrame>
        <p:nvGraphicFramePr>
          <p:cNvPr id="71689" name="Object 23"/>
          <p:cNvGraphicFramePr>
            <a:graphicFrameLocks noChangeAspect="1"/>
          </p:cNvGraphicFramePr>
          <p:nvPr/>
        </p:nvGraphicFramePr>
        <p:xfrm>
          <a:off x="2322513" y="2843213"/>
          <a:ext cx="3779837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0" name="Visio" r:id="rId8" imgW="1489558" imgH="594055" progId="Visio.Drawing.11">
                  <p:embed/>
                </p:oleObj>
              </mc:Choice>
              <mc:Fallback>
                <p:oleObj name="Visio" r:id="rId8" imgW="1489558" imgH="594055" progId="Visio.Drawing.11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2513" y="2843213"/>
                        <a:ext cx="3779837" cy="150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90" name="Rectangle 25"/>
          <p:cNvSpPr>
            <a:spLocks noChangeArrowheads="1"/>
          </p:cNvSpPr>
          <p:nvPr/>
        </p:nvSpPr>
        <p:spPr bwMode="auto">
          <a:xfrm>
            <a:off x="611188" y="4329113"/>
            <a:ext cx="8235950" cy="1844675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prstShdw prst="shdw17" dist="17961" dir="2700000">
              <a:srgbClr val="8C8C8C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accent2"/>
              </a:buClr>
              <a:buSzPct val="50000"/>
              <a:buFont typeface="Wingdings" pitchFamily="2" charset="2"/>
              <a:buChar char="p"/>
            </a:pP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调频信号的频谱由载波分量</a:t>
            </a:r>
            <a:r>
              <a:rPr lang="zh-CN" altLang="en-US" sz="2400" b="1" i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</a:t>
            </a:r>
            <a:r>
              <a:rPr lang="en-US" altLang="zh-CN" sz="2400" b="1" baseline="-2500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c</a:t>
            </a: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和无数边频</a:t>
            </a:r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</a:t>
            </a:r>
            <a:r>
              <a:rPr lang="en-US" altLang="zh-CN" sz="2400" b="1" baseline="-2500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c</a:t>
            </a:r>
            <a:r>
              <a:rPr lang="en-US" altLang="zh-CN" sz="2400" b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 </a:t>
            </a:r>
            <a:r>
              <a:rPr lang="en-US" altLang="zh-CN" sz="2400" b="1" i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n</a:t>
            </a:r>
            <a:r>
              <a:rPr lang="en-US" altLang="zh-CN" sz="2400" b="1" baseline="-2500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m</a:t>
            </a:r>
            <a:r>
              <a:rPr lang="en-US" altLang="zh-CN" sz="2400" b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)</a:t>
            </a: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组成</a:t>
            </a:r>
          </a:p>
          <a:p>
            <a:pPr eaLnBrk="1" hangingPunct="1">
              <a:lnSpc>
                <a:spcPct val="120000"/>
              </a:lnSpc>
              <a:buClr>
                <a:schemeClr val="accent2"/>
              </a:buClr>
              <a:buSzPct val="50000"/>
              <a:buFont typeface="Wingdings" pitchFamily="2" charset="2"/>
              <a:buChar char="p"/>
            </a:pP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相邻边频之间的间隔为</a:t>
            </a:r>
            <a:r>
              <a:rPr lang="zh-CN" altLang="en-US" sz="2400" b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</a:t>
            </a:r>
            <a:r>
              <a:rPr lang="en-US" altLang="zh-CN" sz="2400" b="1" baseline="-2500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m</a:t>
            </a:r>
          </a:p>
          <a:p>
            <a:pPr eaLnBrk="1" hangingPunct="1">
              <a:lnSpc>
                <a:spcPct val="120000"/>
              </a:lnSpc>
              <a:buClr>
                <a:schemeClr val="accent2"/>
              </a:buClr>
              <a:buSzPct val="50000"/>
              <a:buFont typeface="Wingdings" pitchFamily="2" charset="2"/>
              <a:buChar char="p"/>
            </a:pPr>
            <a:r>
              <a:rPr lang="en-US" altLang="zh-CN" sz="2400" b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FM</a:t>
            </a:r>
            <a:r>
              <a:rPr lang="zh-CN" altLang="en-US" sz="2400" b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信号的频谱不再是调制信号频谱的线性搬移，而是一种非线性过程。</a:t>
            </a:r>
            <a:endParaRPr lang="en-US" altLang="zh-CN" sz="2400" b="1">
              <a:latin typeface="Times New Roman" pitchFamily="18" charset="0"/>
              <a:ea typeface="楷体_GB2312" pitchFamily="49" charset="-122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52C0C6F7-5DF2-4A34-B7F2-7C04888084E1}" type="slidenum">
              <a:rPr lang="en-US" altLang="zh-CN" smtClean="0"/>
              <a:pPr eaLnBrk="1" hangingPunct="1"/>
              <a:t>7</a:t>
            </a:fld>
            <a:endParaRPr lang="en-US" altLang="zh-CN"/>
          </a:p>
        </p:txBody>
      </p:sp>
      <p:sp>
        <p:nvSpPr>
          <p:cNvPr id="819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22288" y="3159125"/>
            <a:ext cx="8307387" cy="13620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ts val="5000"/>
              </a:lnSpc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800" b="1">
                <a:solidFill>
                  <a:srgbClr val="003399"/>
                </a:solidFill>
                <a:latin typeface="Arial" charset="0"/>
                <a:ea typeface="黑体" pitchFamily="2" charset="-122"/>
                <a:cs typeface="Arial" charset="0"/>
              </a:rPr>
              <a:t>  幅度调制</a:t>
            </a:r>
            <a:r>
              <a:rPr lang="zh-CN" altLang="en-US" sz="2800">
                <a:solidFill>
                  <a:srgbClr val="003399"/>
                </a:solidFill>
                <a:latin typeface="Arial" charset="0"/>
                <a:ea typeface="黑体" pitchFamily="2" charset="-122"/>
                <a:cs typeface="Arial" charset="0"/>
              </a:rPr>
              <a:t>（线   性）</a:t>
            </a:r>
            <a:r>
              <a:rPr lang="zh-CN" altLang="en-US" sz="2800" b="1">
                <a:solidFill>
                  <a:srgbClr val="003399"/>
                </a:solidFill>
                <a:latin typeface="Arial" charset="0"/>
                <a:ea typeface="黑体" pitchFamily="2" charset="-122"/>
                <a:cs typeface="Arial" charset="0"/>
              </a:rPr>
              <a:t>： </a:t>
            </a:r>
            <a:r>
              <a:rPr lang="en-US" altLang="zh-CN" sz="2800">
                <a:latin typeface="Arial" charset="0"/>
                <a:ea typeface="黑体" pitchFamily="2" charset="-122"/>
                <a:cs typeface="Arial" charset="0"/>
              </a:rPr>
              <a:t>AM</a:t>
            </a:r>
            <a:r>
              <a:rPr lang="zh-CN" altLang="en-US" sz="2800">
                <a:latin typeface="Arial" charset="0"/>
                <a:ea typeface="黑体" pitchFamily="2" charset="-122"/>
                <a:cs typeface="Arial" charset="0"/>
              </a:rPr>
              <a:t>、</a:t>
            </a:r>
            <a:r>
              <a:rPr lang="en-US" altLang="zh-CN" sz="2800">
                <a:latin typeface="Arial" charset="0"/>
                <a:ea typeface="黑体" pitchFamily="2" charset="-122"/>
                <a:cs typeface="Arial" charset="0"/>
              </a:rPr>
              <a:t>DSB</a:t>
            </a:r>
            <a:r>
              <a:rPr lang="zh-CN" altLang="en-US" sz="2800">
                <a:latin typeface="Arial" charset="0"/>
                <a:ea typeface="黑体" pitchFamily="2" charset="-122"/>
                <a:cs typeface="Arial" charset="0"/>
              </a:rPr>
              <a:t>、</a:t>
            </a:r>
            <a:r>
              <a:rPr lang="en-US" altLang="zh-CN" sz="2800">
                <a:latin typeface="Arial" charset="0"/>
                <a:ea typeface="黑体" pitchFamily="2" charset="-122"/>
                <a:cs typeface="Arial" charset="0"/>
              </a:rPr>
              <a:t>SSB</a:t>
            </a:r>
            <a:r>
              <a:rPr lang="zh-CN" altLang="en-US" sz="2800">
                <a:latin typeface="Arial" charset="0"/>
                <a:ea typeface="黑体" pitchFamily="2" charset="-122"/>
                <a:cs typeface="Arial" charset="0"/>
              </a:rPr>
              <a:t>、</a:t>
            </a:r>
            <a:r>
              <a:rPr lang="en-US" altLang="zh-CN" sz="2800">
                <a:latin typeface="Arial" charset="0"/>
                <a:ea typeface="黑体" pitchFamily="2" charset="-122"/>
                <a:cs typeface="Arial" charset="0"/>
              </a:rPr>
              <a:t>VSB</a:t>
            </a:r>
            <a:r>
              <a:rPr lang="en-US" altLang="zh-CN" sz="2800" b="1">
                <a:solidFill>
                  <a:srgbClr val="003399"/>
                </a:solidFill>
                <a:latin typeface="Arial" charset="0"/>
                <a:ea typeface="黑体" pitchFamily="2" charset="-122"/>
                <a:cs typeface="Arial" charset="0"/>
              </a:rPr>
              <a:t>                        </a:t>
            </a:r>
            <a:endParaRPr lang="zh-CN" altLang="en-US" sz="2800">
              <a:solidFill>
                <a:srgbClr val="003399"/>
              </a:solidFill>
              <a:latin typeface="Arial" charset="0"/>
              <a:ea typeface="黑体" pitchFamily="2" charset="-122"/>
              <a:cs typeface="Arial" charset="0"/>
            </a:endParaRPr>
          </a:p>
          <a:p>
            <a:pPr>
              <a:lnSpc>
                <a:spcPts val="5000"/>
              </a:lnSpc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800" b="1">
                <a:solidFill>
                  <a:srgbClr val="003399"/>
                </a:solidFill>
                <a:latin typeface="Arial" charset="0"/>
                <a:ea typeface="黑体" pitchFamily="2" charset="-122"/>
                <a:cs typeface="Arial" charset="0"/>
              </a:rPr>
              <a:t>  角度调制</a:t>
            </a:r>
            <a:r>
              <a:rPr lang="zh-CN" altLang="en-US" sz="2800">
                <a:solidFill>
                  <a:srgbClr val="003399"/>
                </a:solidFill>
                <a:latin typeface="Arial" charset="0"/>
                <a:ea typeface="黑体" pitchFamily="2" charset="-122"/>
                <a:cs typeface="Arial" charset="0"/>
              </a:rPr>
              <a:t>（非线性）</a:t>
            </a:r>
            <a:r>
              <a:rPr lang="zh-CN" altLang="en-US" sz="2800" b="1">
                <a:solidFill>
                  <a:srgbClr val="003399"/>
                </a:solidFill>
                <a:latin typeface="Arial" charset="0"/>
                <a:ea typeface="黑体" pitchFamily="2" charset="-122"/>
                <a:cs typeface="Arial" charset="0"/>
              </a:rPr>
              <a:t>：</a:t>
            </a:r>
            <a:r>
              <a:rPr lang="en-US" altLang="zh-CN" sz="2800">
                <a:latin typeface="Arial" charset="0"/>
                <a:ea typeface="黑体" pitchFamily="2" charset="-122"/>
                <a:cs typeface="Arial" charset="0"/>
              </a:rPr>
              <a:t>FM</a:t>
            </a:r>
            <a:r>
              <a:rPr lang="zh-CN" altLang="en-US" sz="2800">
                <a:latin typeface="Arial" charset="0"/>
                <a:ea typeface="黑体" pitchFamily="2" charset="-122"/>
                <a:cs typeface="Arial" charset="0"/>
              </a:rPr>
              <a:t>、</a:t>
            </a:r>
            <a:r>
              <a:rPr lang="en-US" altLang="zh-CN" sz="2800">
                <a:latin typeface="Arial" charset="0"/>
                <a:ea typeface="黑体" pitchFamily="2" charset="-122"/>
                <a:cs typeface="Arial" charset="0"/>
              </a:rPr>
              <a:t>PM </a:t>
            </a:r>
            <a:r>
              <a:rPr lang="en-US" altLang="zh-CN" sz="2800" b="1">
                <a:solidFill>
                  <a:srgbClr val="003399"/>
                </a:solidFill>
                <a:latin typeface="Arial" charset="0"/>
                <a:ea typeface="黑体" pitchFamily="2" charset="-122"/>
                <a:cs typeface="Arial" charset="0"/>
              </a:rPr>
              <a:t>                                     </a:t>
            </a:r>
            <a:r>
              <a:rPr lang="zh-CN" altLang="en-US" sz="2800" b="1">
                <a:solidFill>
                  <a:srgbClr val="003399"/>
                </a:solidFill>
                <a:latin typeface="Arial" charset="0"/>
                <a:ea typeface="黑体" pitchFamily="2" charset="-122"/>
                <a:cs typeface="Arial" charset="0"/>
              </a:rPr>
              <a:t>   </a:t>
            </a:r>
            <a:endParaRPr lang="zh-CN" altLang="en-US">
              <a:solidFill>
                <a:srgbClr val="003399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graphicFrame>
        <p:nvGraphicFramePr>
          <p:cNvPr id="8197" name="Object 11"/>
          <p:cNvGraphicFramePr>
            <a:graphicFrameLocks noChangeAspect="1"/>
          </p:cNvGraphicFramePr>
          <p:nvPr/>
        </p:nvGraphicFramePr>
        <p:xfrm>
          <a:off x="3473450" y="2212975"/>
          <a:ext cx="2832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Equation" r:id="rId3" imgW="1308100" imgH="228600" progId="Equation.DSMT4">
                  <p:embed/>
                </p:oleObj>
              </mc:Choice>
              <mc:Fallback>
                <p:oleObj name="Equation" r:id="rId3" imgW="1308100" imgH="228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450" y="2212975"/>
                        <a:ext cx="28321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矩形 8"/>
          <p:cNvSpPr>
            <a:spLocks noChangeArrowheads="1"/>
          </p:cNvSpPr>
          <p:nvPr/>
        </p:nvSpPr>
        <p:spPr bwMode="auto">
          <a:xfrm>
            <a:off x="704850" y="1339850"/>
            <a:ext cx="4578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本章研究的</a:t>
            </a:r>
            <a:r>
              <a:rPr lang="zh-CN" altLang="en-US" sz="28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模拟调制</a:t>
            </a:r>
            <a:r>
              <a:rPr lang="zh-CN" altLang="en-US" sz="280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方式：</a:t>
            </a:r>
            <a:endParaRPr lang="zh-CN" altLang="en-US"/>
          </a:p>
        </p:txBody>
      </p:sp>
      <p:sp>
        <p:nvSpPr>
          <p:cNvPr id="8199" name="矩形 9"/>
          <p:cNvSpPr>
            <a:spLocks noChangeArrowheads="1"/>
          </p:cNvSpPr>
          <p:nvPr/>
        </p:nvSpPr>
        <p:spPr bwMode="auto">
          <a:xfrm>
            <a:off x="793750" y="2255838"/>
            <a:ext cx="786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——</a:t>
            </a:r>
            <a:r>
              <a:rPr lang="zh-CN" altLang="en-US" sz="240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是以正弦信号                              </a:t>
            </a:r>
            <a:r>
              <a:rPr lang="zh-CN" altLang="en-US" sz="2400">
                <a:latin typeface="华文中宋" pitchFamily="2" charset="-122"/>
                <a:ea typeface="华文中宋" pitchFamily="2" charset="-122"/>
              </a:rPr>
              <a:t>作为载波的</a:t>
            </a:r>
            <a:r>
              <a:rPr lang="zh-CN" altLang="en-US" sz="240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 </a:t>
            </a:r>
            <a:endParaRPr lang="zh-CN" altLang="en-US" sz="2400"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92432720-DCD0-43AF-8FA7-239779B7A845}" type="slidenum">
              <a:rPr lang="en-US" altLang="zh-CN" smtClean="0"/>
              <a:pPr eaLnBrk="1" hangingPunct="1"/>
              <a:t>70</a:t>
            </a:fld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476250" y="1089025"/>
            <a:ext cx="7956550" cy="15398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ts val="3800"/>
              </a:lnSpc>
              <a:buClr>
                <a:srgbClr val="737373"/>
              </a:buClr>
              <a:buSzPct val="65000"/>
              <a:buFont typeface="Wingdings" pitchFamily="2" charset="2"/>
              <a:buChar char="l"/>
              <a:defRPr/>
            </a:pPr>
            <a:r>
              <a:rPr lang="zh-CN" altLang="en-US" sz="2400">
                <a:latin typeface="Arial" charset="0"/>
                <a:ea typeface="华文细黑" pitchFamily="2" charset="-122"/>
              </a:rPr>
              <a:t>理论上调频信号的频带宽度为无限宽。</a:t>
            </a:r>
            <a:endParaRPr lang="zh-CN" altLang="en-US" sz="2400" b="1">
              <a:solidFill>
                <a:srgbClr val="0000CC"/>
              </a:solidFill>
              <a:latin typeface="Arial" charset="0"/>
              <a:ea typeface="华文细黑" pitchFamily="2" charset="-122"/>
            </a:endParaRPr>
          </a:p>
          <a:p>
            <a:pPr>
              <a:lnSpc>
                <a:spcPts val="3800"/>
              </a:lnSpc>
              <a:buClr>
                <a:srgbClr val="737373"/>
              </a:buClr>
              <a:buSzPct val="65000"/>
              <a:buFont typeface="Wingdings" pitchFamily="2" charset="2"/>
              <a:buChar char="l"/>
              <a:defRPr/>
            </a:pPr>
            <a:r>
              <a:rPr lang="zh-CN" altLang="en-US" sz="2400" b="1">
                <a:solidFill>
                  <a:srgbClr val="003399"/>
                </a:solidFill>
                <a:latin typeface="Arial" charset="0"/>
                <a:ea typeface="华文细黑" pitchFamily="2" charset="-122"/>
              </a:rPr>
              <a:t>工程上</a:t>
            </a:r>
            <a:r>
              <a:rPr lang="zh-CN" altLang="en-US" sz="2400" b="1">
                <a:solidFill>
                  <a:srgbClr val="0000CC"/>
                </a:solidFill>
                <a:latin typeface="Arial" charset="0"/>
                <a:ea typeface="华文细黑" pitchFamily="2" charset="-122"/>
              </a:rPr>
              <a:t>，</a:t>
            </a:r>
            <a:r>
              <a:rPr lang="zh-CN" altLang="en-US" sz="2400" b="1">
                <a:latin typeface="Arial" charset="0"/>
                <a:ea typeface="华文细黑" pitchFamily="2" charset="-122"/>
              </a:rPr>
              <a:t>保留上、下边频分量共有 </a:t>
            </a:r>
            <a:r>
              <a:rPr lang="en-US" altLang="zh-CN" sz="2400" b="1">
                <a:solidFill>
                  <a:srgbClr val="003399"/>
                </a:solidFill>
                <a:latin typeface="Arial" charset="0"/>
                <a:ea typeface="华文细黑" pitchFamily="2" charset="-122"/>
              </a:rPr>
              <a:t>2</a:t>
            </a:r>
            <a:r>
              <a:rPr lang="en-US" altLang="zh-CN" sz="2400" b="1">
                <a:solidFill>
                  <a:srgbClr val="003399"/>
                </a:solidFill>
                <a:latin typeface="Arial" charset="0"/>
                <a:ea typeface="华文细黑" pitchFamily="2" charset="-122"/>
                <a:cs typeface="Arial" charset="0"/>
              </a:rPr>
              <a:t>n=2(</a:t>
            </a:r>
            <a:r>
              <a:rPr lang="en-US" altLang="zh-CN" sz="2400" b="1">
                <a:solidFill>
                  <a:srgbClr val="003399"/>
                </a:solidFill>
                <a:latin typeface="Arial" charset="0"/>
                <a:ea typeface="华文细黑" pitchFamily="2" charset="-122"/>
              </a:rPr>
              <a:t>m</a:t>
            </a:r>
            <a:r>
              <a:rPr lang="en-US" altLang="zh-CN" sz="2400" b="1" i="1" baseline="-25000">
                <a:solidFill>
                  <a:srgbClr val="003399"/>
                </a:solidFill>
                <a:latin typeface="Arial" charset="0"/>
                <a:ea typeface="华文细黑" pitchFamily="2" charset="-122"/>
              </a:rPr>
              <a:t>f</a:t>
            </a:r>
            <a:r>
              <a:rPr lang="en-US" altLang="zh-CN" sz="2400" b="1">
                <a:solidFill>
                  <a:srgbClr val="003399"/>
                </a:solidFill>
                <a:latin typeface="Arial" charset="0"/>
                <a:ea typeface="华文细黑" pitchFamily="2" charset="-122"/>
              </a:rPr>
              <a:t>+1)</a:t>
            </a:r>
            <a:r>
              <a:rPr lang="zh-CN" altLang="en-US" sz="2400" b="1">
                <a:latin typeface="Arial" charset="0"/>
                <a:ea typeface="华文细黑" pitchFamily="2" charset="-122"/>
              </a:rPr>
              <a:t>个；相邻边频之间的频率间隔为 </a:t>
            </a:r>
            <a:r>
              <a:rPr lang="en-US" altLang="zh-CN" sz="2400" b="1">
                <a:solidFill>
                  <a:srgbClr val="003399"/>
                </a:solidFill>
                <a:latin typeface="Arial" charset="0"/>
                <a:ea typeface="华文细黑" pitchFamily="2" charset="-122"/>
              </a:rPr>
              <a:t>f</a:t>
            </a:r>
            <a:r>
              <a:rPr lang="en-US" altLang="zh-CN" sz="2400" b="1" baseline="-25000">
                <a:solidFill>
                  <a:srgbClr val="003399"/>
                </a:solidFill>
                <a:latin typeface="Arial" charset="0"/>
                <a:ea typeface="华文细黑" pitchFamily="2" charset="-122"/>
              </a:rPr>
              <a:t>m</a:t>
            </a:r>
            <a:r>
              <a:rPr lang="zh-CN" altLang="en-US" sz="2400" b="1">
                <a:latin typeface="Arial" charset="0"/>
                <a:ea typeface="华文细黑" pitchFamily="2" charset="-122"/>
              </a:rPr>
              <a:t>，所以</a:t>
            </a:r>
            <a:r>
              <a:rPr lang="en-US" altLang="zh-CN" sz="2400">
                <a:latin typeface="Arial" charset="0"/>
                <a:ea typeface="华文细黑" pitchFamily="2" charset="-122"/>
              </a:rPr>
              <a:t>FM</a:t>
            </a:r>
            <a:r>
              <a:rPr lang="zh-CN" altLang="en-US" sz="2400" b="1">
                <a:latin typeface="Arial" charset="0"/>
                <a:ea typeface="华文细黑" pitchFamily="2" charset="-122"/>
              </a:rPr>
              <a:t>带宽近似为</a:t>
            </a:r>
            <a:r>
              <a:rPr lang="zh-CN" altLang="en-US" sz="2400">
                <a:latin typeface="Arial" charset="0"/>
                <a:ea typeface="华文细黑" pitchFamily="2" charset="-122"/>
              </a:rPr>
              <a:t>：</a:t>
            </a:r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72709" name="Object 4"/>
          <p:cNvGraphicFramePr>
            <a:graphicFrameLocks noChangeAspect="1"/>
          </p:cNvGraphicFramePr>
          <p:nvPr/>
        </p:nvGraphicFramePr>
        <p:xfrm>
          <a:off x="1736725" y="2979738"/>
          <a:ext cx="500856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0" name="Equation" r:id="rId3" imgW="1955800" imgH="241300" progId="Equation.DSMT4">
                  <p:embed/>
                </p:oleObj>
              </mc:Choice>
              <mc:Fallback>
                <p:oleObj name="Equation" r:id="rId3" imgW="19558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6725" y="2979738"/>
                        <a:ext cx="5008563" cy="61595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0" name="Rectangle 14"/>
          <p:cNvSpPr>
            <a:spLocks noChangeArrowheads="1"/>
          </p:cNvSpPr>
          <p:nvPr/>
        </p:nvSpPr>
        <p:spPr bwMode="auto">
          <a:xfrm>
            <a:off x="657225" y="188913"/>
            <a:ext cx="3779838" cy="644525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5400000" algn="t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65000"/>
              <a:buFont typeface="Wingdings" pitchFamily="2" charset="2"/>
              <a:buChar char="n"/>
            </a:pPr>
            <a:r>
              <a:rPr lang="en-US" altLang="zh-CN" sz="2800" b="1" u="sng">
                <a:solidFill>
                  <a:srgbClr val="003399"/>
                </a:solidFill>
                <a:latin typeface="Arial" charset="0"/>
                <a:ea typeface="微软雅黑" pitchFamily="34" charset="-122"/>
                <a:cs typeface="Arial" charset="0"/>
              </a:rPr>
              <a:t>2</a:t>
            </a:r>
            <a:r>
              <a:rPr lang="en-US" altLang="zh-CN" sz="2800">
                <a:solidFill>
                  <a:schemeClr val="tx2"/>
                </a:solidFill>
                <a:latin typeface="黑体" pitchFamily="2" charset="-122"/>
                <a:ea typeface="黑体" pitchFamily="2" charset="-122"/>
                <a:cs typeface="Arial" charset="0"/>
              </a:rPr>
              <a:t>.</a:t>
            </a:r>
            <a:r>
              <a:rPr lang="en-US" altLang="zh-CN" sz="2800">
                <a:latin typeface="黑体" pitchFamily="2" charset="-122"/>
                <a:ea typeface="黑体" pitchFamily="2" charset="-122"/>
                <a:cs typeface="Arial" charset="0"/>
              </a:rPr>
              <a:t> </a:t>
            </a:r>
            <a:r>
              <a:rPr lang="zh-CN" altLang="en-US" sz="2800">
                <a:latin typeface="黑体" pitchFamily="2" charset="-122"/>
                <a:ea typeface="黑体" pitchFamily="2" charset="-122"/>
                <a:cs typeface="Arial" charset="0"/>
              </a:rPr>
              <a:t>调频信号的</a:t>
            </a:r>
            <a:r>
              <a:rPr lang="zh-CN" altLang="en-US" sz="2800">
                <a:solidFill>
                  <a:schemeClr val="hlink"/>
                </a:solidFill>
                <a:latin typeface="黑体" pitchFamily="2" charset="-122"/>
                <a:ea typeface="黑体" pitchFamily="2" charset="-122"/>
                <a:cs typeface="Arial" charset="0"/>
              </a:rPr>
              <a:t>带宽</a:t>
            </a:r>
          </a:p>
        </p:txBody>
      </p:sp>
      <p:sp>
        <p:nvSpPr>
          <p:cNvPr id="62479" name="Rectangle 15"/>
          <p:cNvSpPr>
            <a:spLocks noChangeArrowheads="1"/>
          </p:cNvSpPr>
          <p:nvPr/>
        </p:nvSpPr>
        <p:spPr bwMode="auto">
          <a:xfrm>
            <a:off x="4886325" y="3614738"/>
            <a:ext cx="3673475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solidFill>
                  <a:schemeClr val="hlink"/>
                </a:solidFill>
                <a:latin typeface="Arial" charset="0"/>
                <a:ea typeface="华文细黑" pitchFamily="2" charset="-122"/>
              </a:rPr>
              <a:t>——</a:t>
            </a:r>
            <a:r>
              <a:rPr lang="zh-CN" altLang="en-US" sz="2400" b="1">
                <a:solidFill>
                  <a:schemeClr val="hlink"/>
                </a:solidFill>
                <a:latin typeface="Arial" charset="0"/>
                <a:ea typeface="华文细黑" pitchFamily="2" charset="-122"/>
              </a:rPr>
              <a:t>卡森（</a:t>
            </a:r>
            <a:r>
              <a:rPr lang="en-US" altLang="zh-CN" sz="2400" b="1">
                <a:solidFill>
                  <a:schemeClr val="hlink"/>
                </a:solidFill>
                <a:latin typeface="Arial" charset="0"/>
                <a:ea typeface="华文细黑" pitchFamily="2" charset="-122"/>
              </a:rPr>
              <a:t>Carson</a:t>
            </a:r>
            <a:r>
              <a:rPr lang="zh-CN" altLang="en-US" sz="2400" b="1">
                <a:solidFill>
                  <a:schemeClr val="hlink"/>
                </a:solidFill>
                <a:latin typeface="Arial" charset="0"/>
                <a:ea typeface="华文细黑" pitchFamily="2" charset="-122"/>
              </a:rPr>
              <a:t>）公式</a:t>
            </a:r>
          </a:p>
        </p:txBody>
      </p:sp>
      <p:sp>
        <p:nvSpPr>
          <p:cNvPr id="72712" name="Rectangle 16"/>
          <p:cNvSpPr>
            <a:spLocks noChangeArrowheads="1"/>
          </p:cNvSpPr>
          <p:nvPr/>
        </p:nvSpPr>
        <p:spPr bwMode="auto">
          <a:xfrm>
            <a:off x="2141538" y="4329113"/>
            <a:ext cx="292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—— </a:t>
            </a: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最大频偏 	</a:t>
            </a:r>
          </a:p>
        </p:txBody>
      </p:sp>
      <p:graphicFrame>
        <p:nvGraphicFramePr>
          <p:cNvPr id="72713" name="Object 17"/>
          <p:cNvGraphicFramePr>
            <a:graphicFrameLocks noChangeAspect="1"/>
          </p:cNvGraphicFramePr>
          <p:nvPr/>
        </p:nvGraphicFramePr>
        <p:xfrm>
          <a:off x="4795838" y="4329113"/>
          <a:ext cx="14414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1" r:id="rId5" imgW="774364" imgH="241195" progId="Equation.3">
                  <p:embed/>
                </p:oleObj>
              </mc:Choice>
              <mc:Fallback>
                <p:oleObj r:id="rId5" imgW="774364" imgH="24119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5838" y="4329113"/>
                        <a:ext cx="1441450" cy="444500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4" name="Object 18"/>
          <p:cNvGraphicFramePr>
            <a:graphicFrameLocks noChangeAspect="1"/>
          </p:cNvGraphicFramePr>
          <p:nvPr/>
        </p:nvGraphicFramePr>
        <p:xfrm>
          <a:off x="1781175" y="4373563"/>
          <a:ext cx="404813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2" r:id="rId7" imgW="774364" imgH="241195" progId="Equation.3">
                  <p:embed/>
                </p:oleObj>
              </mc:Choice>
              <mc:Fallback>
                <p:oleObj r:id="rId7" imgW="774364" imgH="241195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71916" b="8928"/>
                      <a:stretch>
                        <a:fillRect/>
                      </a:stretch>
                    </p:blipFill>
                    <p:spPr bwMode="auto">
                      <a:xfrm>
                        <a:off x="1781175" y="4373563"/>
                        <a:ext cx="404813" cy="404812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5" name="Rectangle 19"/>
          <p:cNvSpPr>
            <a:spLocks noChangeArrowheads="1"/>
          </p:cNvSpPr>
          <p:nvPr/>
        </p:nvSpPr>
        <p:spPr bwMode="auto">
          <a:xfrm>
            <a:off x="2232025" y="5003800"/>
            <a:ext cx="2746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——</a:t>
            </a: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调频指数</a:t>
            </a:r>
          </a:p>
        </p:txBody>
      </p:sp>
      <p:graphicFrame>
        <p:nvGraphicFramePr>
          <p:cNvPr id="72716" name="Object 20"/>
          <p:cNvGraphicFramePr>
            <a:graphicFrameLocks noChangeAspect="1"/>
          </p:cNvGraphicFramePr>
          <p:nvPr/>
        </p:nvGraphicFramePr>
        <p:xfrm>
          <a:off x="1825625" y="4959350"/>
          <a:ext cx="360363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3" r:id="rId8" imgW="774364" imgH="241195" progId="Equation.3">
                  <p:embed/>
                </p:oleObj>
              </mc:Choice>
              <mc:Fallback>
                <p:oleObj r:id="rId8" imgW="774364" imgH="241195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3723" r="31277" b="-1071"/>
                      <a:stretch>
                        <a:fillRect/>
                      </a:stretch>
                    </p:blipFill>
                    <p:spPr bwMode="auto">
                      <a:xfrm>
                        <a:off x="1825625" y="4959350"/>
                        <a:ext cx="360363" cy="449263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7" name="Object 21"/>
          <p:cNvGraphicFramePr>
            <a:graphicFrameLocks noChangeAspect="1"/>
          </p:cNvGraphicFramePr>
          <p:nvPr/>
        </p:nvGraphicFramePr>
        <p:xfrm>
          <a:off x="1825625" y="5454650"/>
          <a:ext cx="3175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4" r:id="rId9" imgW="774364" imgH="241195" progId="Equation.3">
                  <p:embed/>
                </p:oleObj>
              </mc:Choice>
              <mc:Fallback>
                <p:oleObj r:id="rId9" imgW="774364" imgH="241195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7974" t="-10001"/>
                      <a:stretch>
                        <a:fillRect/>
                      </a:stretch>
                    </p:blipFill>
                    <p:spPr bwMode="auto">
                      <a:xfrm>
                        <a:off x="1825625" y="5454650"/>
                        <a:ext cx="317500" cy="488950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8" name="Rectangle 22"/>
          <p:cNvSpPr>
            <a:spLocks noChangeArrowheads="1"/>
          </p:cNvSpPr>
          <p:nvPr/>
        </p:nvSpPr>
        <p:spPr bwMode="auto">
          <a:xfrm>
            <a:off x="2232025" y="5543550"/>
            <a:ext cx="4498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——</a:t>
            </a:r>
            <a:r>
              <a:rPr lang="zh-CN" altLang="en-US" sz="2400" b="1">
                <a:solidFill>
                  <a:srgbClr val="990099"/>
                </a:solidFill>
                <a:latin typeface="Times New Roman" pitchFamily="18" charset="0"/>
                <a:ea typeface="楷体_GB2312" pitchFamily="49" charset="-122"/>
              </a:rPr>
              <a:t>调制信号</a:t>
            </a: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的最高频率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1EEE712-8F0E-4B24-87AA-BE7532248E9C}" type="slidenum">
              <a:rPr lang="en-US" altLang="zh-CN" smtClean="0"/>
              <a:pPr eaLnBrk="1" hangingPunct="1"/>
              <a:t>71</a:t>
            </a:fld>
            <a:endParaRPr lang="en-US" altLang="zh-CN"/>
          </a:p>
        </p:txBody>
      </p:sp>
      <p:sp>
        <p:nvSpPr>
          <p:cNvPr id="15" name="圆角矩形 14"/>
          <p:cNvSpPr/>
          <p:nvPr/>
        </p:nvSpPr>
        <p:spPr>
          <a:xfrm>
            <a:off x="847725" y="3990975"/>
            <a:ext cx="7645400" cy="1822450"/>
          </a:xfrm>
          <a:prstGeom prst="round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 bwMode="auto">
          <a:xfrm>
            <a:off x="536575" y="3552825"/>
            <a:ext cx="928688" cy="571500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792163" y="1223963"/>
            <a:ext cx="7645400" cy="1822450"/>
          </a:xfrm>
          <a:prstGeom prst="round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3734" name="Rectangle 19"/>
          <p:cNvSpPr>
            <a:spLocks noChangeArrowheads="1"/>
          </p:cNvSpPr>
          <p:nvPr/>
        </p:nvSpPr>
        <p:spPr bwMode="auto">
          <a:xfrm>
            <a:off x="714375" y="3990975"/>
            <a:ext cx="77787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>
              <a:lnSpc>
                <a:spcPts val="4100"/>
              </a:lnSpc>
            </a:pPr>
            <a:r>
              <a:rPr lang="zh-CN" altLang="en-US" sz="2400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          </a:t>
            </a: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FM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广播的最大频偏</a:t>
            </a:r>
            <a:r>
              <a:rPr lang="zh-CN" altLang="en-US" sz="2400" b="1" i="1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  <a:sym typeface="Symbol" pitchFamily="18" charset="2"/>
              </a:rPr>
              <a:t></a:t>
            </a:r>
            <a:r>
              <a:rPr lang="en-US" altLang="zh-CN" sz="2400" b="1" i="1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f = </a:t>
            </a:r>
            <a:r>
              <a:rPr lang="en-US" altLang="zh-CN" sz="2400" b="1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75kHz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，最高调制频率</a:t>
            </a:r>
            <a:r>
              <a:rPr lang="en-US" altLang="zh-CN" sz="2400" b="1" i="1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f</a:t>
            </a:r>
            <a:r>
              <a:rPr lang="en-US" altLang="zh-CN" sz="2400" b="1" i="1" baseline="-25000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m</a:t>
            </a:r>
            <a:endParaRPr lang="en-US" altLang="zh-CN" sz="2400">
              <a:latin typeface="Arial" charset="0"/>
              <a:ea typeface="华文中宋" pitchFamily="2" charset="-122"/>
              <a:cs typeface="Arial" charset="0"/>
            </a:endParaRPr>
          </a:p>
          <a:p>
            <a:pPr>
              <a:lnSpc>
                <a:spcPts val="4100"/>
              </a:lnSpc>
            </a:pPr>
            <a:r>
              <a:rPr lang="en-US" altLang="zh-CN" sz="2400" b="1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=15kHz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， 故调频指数</a:t>
            </a:r>
            <a:r>
              <a:rPr lang="en-US" altLang="zh-CN" sz="2400" b="1" i="1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m</a:t>
            </a:r>
            <a:r>
              <a:rPr lang="en-US" altLang="zh-CN" sz="2400" b="1" i="1" baseline="-25000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f</a:t>
            </a:r>
            <a:r>
              <a:rPr lang="en-US" altLang="zh-CN" sz="2400" b="1" i="1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 </a:t>
            </a:r>
            <a:r>
              <a:rPr lang="zh-CN" altLang="en-US" sz="2400" b="1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＝ </a:t>
            </a:r>
            <a:r>
              <a:rPr lang="en-US" altLang="zh-CN" sz="2400" b="1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5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，</a:t>
            </a: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FM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信号的频带宽度为</a:t>
            </a:r>
            <a:r>
              <a:rPr lang="zh-CN" altLang="en-US" sz="2400" b="1">
                <a:latin typeface="Arial" charset="0"/>
                <a:ea typeface="华文中宋" pitchFamily="2" charset="-122"/>
                <a:cs typeface="Arial" charset="0"/>
              </a:rPr>
              <a:t>：</a:t>
            </a:r>
          </a:p>
        </p:txBody>
      </p:sp>
      <p:sp>
        <p:nvSpPr>
          <p:cNvPr id="73735" name="矩形 4"/>
          <p:cNvSpPr>
            <a:spLocks noChangeArrowheads="1"/>
          </p:cNvSpPr>
          <p:nvPr/>
        </p:nvSpPr>
        <p:spPr bwMode="auto">
          <a:xfrm>
            <a:off x="669925" y="3644900"/>
            <a:ext cx="1101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990099"/>
                </a:solidFill>
                <a:latin typeface="黑体" pitchFamily="2" charset="-122"/>
                <a:ea typeface="黑体" pitchFamily="2" charset="-122"/>
              </a:rPr>
              <a:t>例如</a:t>
            </a:r>
            <a:r>
              <a:rPr lang="zh-CN" altLang="en-US" sz="2400" b="1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rPr>
              <a:t>：</a:t>
            </a:r>
          </a:p>
        </p:txBody>
      </p:sp>
      <p:graphicFrame>
        <p:nvGraphicFramePr>
          <p:cNvPr id="73736" name="Object 9"/>
          <p:cNvGraphicFramePr>
            <a:graphicFrameLocks noChangeAspect="1"/>
          </p:cNvGraphicFramePr>
          <p:nvPr/>
        </p:nvGraphicFramePr>
        <p:xfrm>
          <a:off x="1736725" y="5229225"/>
          <a:ext cx="60007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1" name="Equation" r:id="rId3" imgW="2540000" imgH="228600" progId="Equation.DSMT4">
                  <p:embed/>
                </p:oleObj>
              </mc:Choice>
              <mc:Fallback>
                <p:oleObj name="Equation" r:id="rId3" imgW="254000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6725" y="5229225"/>
                        <a:ext cx="60007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7" name="Object 4"/>
          <p:cNvGraphicFramePr>
            <a:graphicFrameLocks noChangeAspect="1"/>
          </p:cNvGraphicFramePr>
          <p:nvPr/>
        </p:nvGraphicFramePr>
        <p:xfrm>
          <a:off x="2006600" y="368300"/>
          <a:ext cx="500856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2" name="Equation" r:id="rId5" imgW="1955800" imgH="241300" progId="Equation.DSMT4">
                  <p:embed/>
                </p:oleObj>
              </mc:Choice>
              <mc:Fallback>
                <p:oleObj name="Equation" r:id="rId5" imgW="19558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6600" y="368300"/>
                        <a:ext cx="5008563" cy="61595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8" name="Object 5"/>
          <p:cNvGraphicFramePr>
            <a:graphicFrameLocks noChangeAspect="1"/>
          </p:cNvGraphicFramePr>
          <p:nvPr/>
        </p:nvGraphicFramePr>
        <p:xfrm>
          <a:off x="1106488" y="1543050"/>
          <a:ext cx="364490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3" name="Equation" r:id="rId7" imgW="1447800" imgH="241300" progId="Equation.DSMT4">
                  <p:embed/>
                </p:oleObj>
              </mc:Choice>
              <mc:Fallback>
                <p:oleObj name="Equation" r:id="rId7" imgW="1447800" imgH="241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1543050"/>
                        <a:ext cx="3644900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9" name="Object 15"/>
          <p:cNvGraphicFramePr>
            <a:graphicFrameLocks noChangeAspect="1"/>
          </p:cNvGraphicFramePr>
          <p:nvPr/>
        </p:nvGraphicFramePr>
        <p:xfrm>
          <a:off x="1150938" y="2192338"/>
          <a:ext cx="360045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4" name="Equation" r:id="rId9" imgW="1473200" imgH="241300" progId="Equation.DSMT4">
                  <p:embed/>
                </p:oleObj>
              </mc:Choice>
              <mc:Fallback>
                <p:oleObj name="Equation" r:id="rId9" imgW="1473200" imgH="2413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2192338"/>
                        <a:ext cx="360045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3"/>
          <p:cNvSpPr/>
          <p:nvPr/>
        </p:nvSpPr>
        <p:spPr>
          <a:xfrm>
            <a:off x="4795838" y="1570038"/>
            <a:ext cx="3079750" cy="457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Times New Roman"/>
                <a:ea typeface="华文中宋" pitchFamily="2" charset="-122"/>
              </a:rPr>
              <a:t>——</a:t>
            </a:r>
            <a:r>
              <a:rPr lang="zh-CN" altLang="en-US" sz="2400" kern="0" dirty="0">
                <a:solidFill>
                  <a:srgbClr val="000000"/>
                </a:solidFill>
                <a:latin typeface="Times New Roman"/>
                <a:ea typeface="华文中宋" pitchFamily="2" charset="-122"/>
              </a:rPr>
              <a:t>窄带调频</a:t>
            </a:r>
            <a:r>
              <a:rPr lang="en-US" altLang="zh-CN" sz="2400" kern="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(</a:t>
            </a:r>
            <a:r>
              <a:rPr lang="en-US" altLang="zh-CN" sz="24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NBFM)</a:t>
            </a:r>
            <a:endParaRPr lang="zh-CN" altLang="en-US" sz="2400" dirty="0"/>
          </a:p>
        </p:txBody>
      </p:sp>
      <p:sp>
        <p:nvSpPr>
          <p:cNvPr id="3" name="矩形 14"/>
          <p:cNvSpPr/>
          <p:nvPr/>
        </p:nvSpPr>
        <p:spPr>
          <a:xfrm>
            <a:off x="4795838" y="2192338"/>
            <a:ext cx="3146425" cy="457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Times New Roman"/>
                <a:ea typeface="华文中宋" pitchFamily="2" charset="-122"/>
              </a:rPr>
              <a:t>——</a:t>
            </a:r>
            <a:r>
              <a:rPr lang="zh-CN" altLang="en-US" sz="2400" kern="0" dirty="0">
                <a:solidFill>
                  <a:srgbClr val="000000"/>
                </a:solidFill>
                <a:latin typeface="Times New Roman"/>
                <a:ea typeface="华文中宋" pitchFamily="2" charset="-122"/>
              </a:rPr>
              <a:t>宽带调频</a:t>
            </a:r>
            <a:r>
              <a:rPr lang="en-US" altLang="zh-CN" sz="24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(WBFM)</a:t>
            </a:r>
            <a:endParaRPr lang="zh-CN" altLang="en-US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FF6C54F-23F3-4C7A-B7F4-B9E407680322}" type="slidenum">
              <a:rPr lang="en-US" altLang="zh-CN" smtClean="0"/>
              <a:pPr eaLnBrk="1" hangingPunct="1"/>
              <a:t>72</a:t>
            </a:fld>
            <a:endParaRPr lang="en-US" altLang="zh-CN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50825" y="279400"/>
            <a:ext cx="4222750" cy="47148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CN" sz="2800" b="1" u="sng">
                <a:solidFill>
                  <a:srgbClr val="003399"/>
                </a:solidFill>
                <a:latin typeface="Arial" charset="0"/>
                <a:ea typeface="微软雅黑" pitchFamily="34" charset="-122"/>
                <a:cs typeface="Arial" charset="0"/>
              </a:rPr>
              <a:t>3</a:t>
            </a:r>
            <a:r>
              <a:rPr lang="en-US" altLang="zh-CN" sz="2800" b="1">
                <a:solidFill>
                  <a:srgbClr val="003399"/>
                </a:solidFill>
                <a:latin typeface="Arial" charset="0"/>
                <a:ea typeface="微软雅黑" pitchFamily="34" charset="-122"/>
                <a:cs typeface="Arial" charset="0"/>
              </a:rPr>
              <a:t> </a:t>
            </a:r>
            <a:r>
              <a:rPr lang="zh-CN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 </a:t>
            </a:r>
            <a:r>
              <a:rPr lang="en-US" altLang="zh-CN" sz="2800">
                <a:latin typeface="Arial" charset="0"/>
                <a:ea typeface="黑体" pitchFamily="2" charset="-122"/>
                <a:cs typeface="Arial" charset="0"/>
              </a:rPr>
              <a:t>FM</a:t>
            </a:r>
            <a:r>
              <a:rPr lang="zh-CN" altLang="en-US" sz="2800">
                <a:latin typeface="Arial" charset="0"/>
                <a:ea typeface="黑体" pitchFamily="2" charset="-122"/>
                <a:cs typeface="Arial" charset="0"/>
              </a:rPr>
              <a:t>信号的功率分配</a:t>
            </a:r>
            <a:endParaRPr lang="en-US" altLang="zh-CN" sz="2800">
              <a:latin typeface="Arial" charset="0"/>
              <a:ea typeface="黑体" pitchFamily="2" charset="-122"/>
              <a:cs typeface="Arial" charset="0"/>
            </a:endParaRPr>
          </a:p>
        </p:txBody>
      </p:sp>
      <p:graphicFrame>
        <p:nvGraphicFramePr>
          <p:cNvPr id="74756" name="Object 7"/>
          <p:cNvGraphicFramePr>
            <a:graphicFrameLocks noChangeAspect="1"/>
          </p:cNvGraphicFramePr>
          <p:nvPr/>
        </p:nvGraphicFramePr>
        <p:xfrm>
          <a:off x="1038225" y="2624138"/>
          <a:ext cx="20574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6" name="Equation" r:id="rId5" imgW="863225" imgH="279279" progId="Equation.DSMT4">
                  <p:embed/>
                </p:oleObj>
              </mc:Choice>
              <mc:Fallback>
                <p:oleObj name="Equation" r:id="rId5" imgW="863225" imgH="279279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225" y="2624138"/>
                        <a:ext cx="20574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7" name="Object 6"/>
          <p:cNvGraphicFramePr>
            <a:graphicFrameLocks noChangeAspect="1"/>
          </p:cNvGraphicFramePr>
          <p:nvPr/>
        </p:nvGraphicFramePr>
        <p:xfrm>
          <a:off x="3168650" y="2438400"/>
          <a:ext cx="2640013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7" name="Equation" r:id="rId7" imgW="1104900" imgH="444500" progId="Equation.DSMT4">
                  <p:embed/>
                </p:oleObj>
              </mc:Choice>
              <mc:Fallback>
                <p:oleObj name="Equation" r:id="rId7" imgW="1104900" imgH="4445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650" y="2438400"/>
                        <a:ext cx="2640013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8" name="Object 5"/>
          <p:cNvGraphicFramePr>
            <a:graphicFrameLocks noChangeAspect="1"/>
          </p:cNvGraphicFramePr>
          <p:nvPr/>
        </p:nvGraphicFramePr>
        <p:xfrm>
          <a:off x="5853113" y="2416175"/>
          <a:ext cx="1479550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8" name="Equation" r:id="rId9" imgW="622030" imgH="418918" progId="Equation.DSMT4">
                  <p:embed/>
                </p:oleObj>
              </mc:Choice>
              <mc:Fallback>
                <p:oleObj name="Equation" r:id="rId9" imgW="622030" imgH="418918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3113" y="2416175"/>
                        <a:ext cx="1479550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92169" name="Rectangle 9"/>
          <p:cNvSpPr>
            <a:spLocks noChangeArrowheads="1"/>
          </p:cNvSpPr>
          <p:nvPr/>
        </p:nvSpPr>
        <p:spPr bwMode="auto">
          <a:xfrm>
            <a:off x="0" y="276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74761" name="矩形 17"/>
          <p:cNvSpPr>
            <a:spLocks noChangeArrowheads="1"/>
          </p:cNvSpPr>
          <p:nvPr/>
        </p:nvSpPr>
        <p:spPr bwMode="auto">
          <a:xfrm>
            <a:off x="6875463" y="3270250"/>
            <a:ext cx="140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载波功率</a:t>
            </a:r>
          </a:p>
        </p:txBody>
      </p:sp>
      <p:sp>
        <p:nvSpPr>
          <p:cNvPr id="92172" name="Rectangle 12"/>
          <p:cNvSpPr>
            <a:spLocks noChangeArrowheads="1"/>
          </p:cNvSpPr>
          <p:nvPr/>
        </p:nvSpPr>
        <p:spPr bwMode="auto">
          <a:xfrm>
            <a:off x="1241425" y="4598988"/>
            <a:ext cx="7423150" cy="10572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eaLnBrk="0" hangingPunct="0">
              <a:lnSpc>
                <a:spcPts val="3800"/>
              </a:lnSpc>
              <a:defRPr/>
            </a:pPr>
            <a:r>
              <a:rPr lang="en-US" altLang="zh-CN" sz="2400"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     </a:t>
            </a:r>
            <a:r>
              <a:rPr lang="zh-CN" altLang="en-US" sz="2400"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调制后总的功率不变，只是重新分配，而功率分配的</a:t>
            </a:r>
            <a:r>
              <a:rPr lang="zh-CN" altLang="en-US" sz="240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比例</a:t>
            </a:r>
            <a:r>
              <a:rPr lang="zh-CN" altLang="en-US" sz="2400"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与调频指数</a:t>
            </a:r>
            <a:r>
              <a:rPr lang="en-US" altLang="zh-CN" sz="2400" b="1" i="1">
                <a:solidFill>
                  <a:srgbClr val="FF0000"/>
                </a:solidFill>
                <a:latin typeface="Arial" charset="0"/>
                <a:ea typeface="华文中宋" pitchFamily="2" charset="-122"/>
                <a:cs typeface="Arial" charset="0"/>
              </a:rPr>
              <a:t>m</a:t>
            </a:r>
            <a:r>
              <a:rPr lang="en-US" altLang="zh-CN" sz="2400" b="1" baseline="-25000">
                <a:solidFill>
                  <a:srgbClr val="FF0000"/>
                </a:solidFill>
                <a:latin typeface="Arial" charset="0"/>
                <a:ea typeface="华文中宋" pitchFamily="2" charset="-122"/>
                <a:cs typeface="Arial" charset="0"/>
              </a:rPr>
              <a:t>f</a:t>
            </a:r>
            <a:r>
              <a:rPr lang="en-US" altLang="zh-CN" sz="2400" b="1" i="1" baseline="-25000">
                <a:solidFill>
                  <a:srgbClr val="FF0000"/>
                </a:solidFill>
                <a:latin typeface="Arial" charset="0"/>
                <a:ea typeface="华文中宋" pitchFamily="2" charset="-122"/>
                <a:cs typeface="Arial" charset="0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Arial" charset="0"/>
                <a:ea typeface="华文中宋" pitchFamily="2" charset="-122"/>
                <a:cs typeface="Arial" charset="0"/>
              </a:rPr>
              <a:t>有关。</a:t>
            </a:r>
            <a:endParaRPr lang="zh-CN" altLang="en-US" sz="2400">
              <a:latin typeface="华文中宋" pitchFamily="2" charset="-122"/>
              <a:ea typeface="华文中宋" pitchFamily="2" charset="-122"/>
            </a:endParaRPr>
          </a:p>
        </p:txBody>
      </p:sp>
      <p:graphicFrame>
        <p:nvGraphicFramePr>
          <p:cNvPr id="74763" name="Object 9"/>
          <p:cNvGraphicFramePr>
            <a:graphicFrameLocks noChangeAspect="1"/>
          </p:cNvGraphicFramePr>
          <p:nvPr/>
        </p:nvGraphicFramePr>
        <p:xfrm>
          <a:off x="1557338" y="1223963"/>
          <a:ext cx="5280025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9" name="Equation" r:id="rId11" imgW="2298700" imgH="431800" progId="Equation.DSMT4">
                  <p:embed/>
                </p:oleObj>
              </mc:Choice>
              <mc:Fallback>
                <p:oleObj name="Equation" r:id="rId11" imgW="2298700" imgH="431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338" y="1223963"/>
                        <a:ext cx="5280025" cy="98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圆角矩形 22"/>
          <p:cNvSpPr/>
          <p:nvPr/>
        </p:nvSpPr>
        <p:spPr>
          <a:xfrm>
            <a:off x="3986213" y="2484438"/>
            <a:ext cx="1822450" cy="1111250"/>
          </a:xfrm>
          <a:prstGeom prst="roundRect">
            <a:avLst/>
          </a:prstGeom>
          <a:noFill/>
          <a:ln w="19050">
            <a:solidFill>
              <a:srgbClr val="0033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4608513" y="3571875"/>
            <a:ext cx="8001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65000"/>
              <a:defRPr/>
            </a:pPr>
            <a:r>
              <a:rPr lang="en-US" altLang="zh-CN" sz="2800" b="1" kern="0" dirty="0">
                <a:solidFill>
                  <a:srgbClr val="003399"/>
                </a:solidFill>
                <a:latin typeface="Arial" pitchFamily="34" charset="0"/>
                <a:ea typeface="+mn-ea"/>
                <a:cs typeface="Arial" pitchFamily="34" charset="0"/>
              </a:rPr>
              <a:t>=1</a:t>
            </a:r>
          </a:p>
        </p:txBody>
      </p:sp>
      <p:pic>
        <p:nvPicPr>
          <p:cNvPr id="25" name="Rain2367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25" y="4643438"/>
            <a:ext cx="5207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2514127-48BD-4C19-B880-2CD02CA532B7}" type="slidenum">
              <a:rPr lang="en-US" altLang="zh-CN" smtClean="0"/>
              <a:pPr eaLnBrk="1" hangingPunct="1"/>
              <a:t>73</a:t>
            </a:fld>
            <a:endParaRPr lang="en-US" altLang="zh-CN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5763" y="368300"/>
            <a:ext cx="4578350" cy="47148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b="1" u="sng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4</a:t>
            </a:r>
            <a:r>
              <a:rPr lang="en-US" altLang="zh-CN" sz="2800" b="1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 </a:t>
            </a:r>
            <a:r>
              <a:rPr lang="en-US" altLang="zh-CN" sz="2800" b="1" dirty="0">
                <a:latin typeface="Arial" pitchFamily="34" charset="0"/>
                <a:ea typeface="黑体" pitchFamily="2" charset="-122"/>
                <a:cs typeface="Arial" pitchFamily="34" charset="0"/>
              </a:rPr>
              <a:t>FM</a:t>
            </a:r>
            <a:r>
              <a:rPr lang="zh-CN" altLang="en-US" sz="2800" b="1" dirty="0">
                <a:latin typeface="Arial" pitchFamily="34" charset="0"/>
                <a:ea typeface="黑体" pitchFamily="2" charset="-122"/>
                <a:cs typeface="Arial" pitchFamily="34" charset="0"/>
              </a:rPr>
              <a:t>的特点  优势  应用</a:t>
            </a:r>
            <a:endParaRPr lang="en-US" altLang="zh-CN" sz="2800" b="1" kern="0" dirty="0">
              <a:latin typeface="Arial" pitchFamily="34" charset="0"/>
              <a:ea typeface="黑体" pitchFamily="2" charset="-122"/>
              <a:cs typeface="Arial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746125" y="4433888"/>
            <a:ext cx="7731125" cy="127952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285750" indent="-285750">
              <a:lnSpc>
                <a:spcPts val="3200"/>
              </a:lnSpc>
              <a:spcBef>
                <a:spcPct val="20000"/>
              </a:spcBef>
              <a:buClr>
                <a:srgbClr val="FF0000"/>
              </a:buClr>
              <a:buSzPct val="90000"/>
              <a:buFont typeface="Wingdings" pitchFamily="2" charset="2"/>
              <a:buChar char="ü"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应用：</a:t>
            </a:r>
            <a:r>
              <a:rPr lang="zh-CN" altLang="en-US" sz="2400" kern="0" dirty="0">
                <a:latin typeface="Arial" pitchFamily="34" charset="0"/>
                <a:ea typeface="华文中宋" pitchFamily="2" charset="-122"/>
                <a:cs typeface="Arial" pitchFamily="34" charset="0"/>
              </a:rPr>
              <a:t>要求高质量或信道噪声大的场合，例如：调频广播，电视伴音、卫星通信、移动通信、微波通信和蜂窝电话等系统中。</a:t>
            </a:r>
          </a:p>
        </p:txBody>
      </p:sp>
      <p:sp>
        <p:nvSpPr>
          <p:cNvPr id="10" name="矩形 9"/>
          <p:cNvSpPr/>
          <p:nvPr/>
        </p:nvSpPr>
        <p:spPr>
          <a:xfrm>
            <a:off x="746125" y="1268413"/>
            <a:ext cx="7686675" cy="19462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285750" indent="-285750">
              <a:lnSpc>
                <a:spcPts val="32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 kern="0" dirty="0">
                <a:latin typeface="Arial" pitchFamily="34" charset="0"/>
                <a:ea typeface="华文中宋" pitchFamily="2" charset="-122"/>
                <a:cs typeface="Arial" pitchFamily="34" charset="0"/>
              </a:rPr>
              <a:t>包络</a:t>
            </a:r>
            <a:r>
              <a:rPr lang="zh-CN" altLang="en-US" sz="2400" kern="0" dirty="0">
                <a:solidFill>
                  <a:srgbClr val="000000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恒定；</a:t>
            </a:r>
          </a:p>
          <a:p>
            <a:pPr marL="285750" indent="-285750">
              <a:lnSpc>
                <a:spcPts val="32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 kern="0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频偏</a:t>
            </a:r>
            <a:r>
              <a:rPr lang="zh-CN" altLang="en-US" sz="2400" kern="0" dirty="0">
                <a:solidFill>
                  <a:srgbClr val="000000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随调制信号</a:t>
            </a:r>
            <a:r>
              <a:rPr lang="en-US" altLang="zh-CN" sz="2400" kern="0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m(t)</a:t>
            </a:r>
            <a:r>
              <a:rPr lang="zh-CN" altLang="en-US" sz="2400" kern="0" dirty="0">
                <a:solidFill>
                  <a:srgbClr val="000000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作线性变化；</a:t>
            </a:r>
            <a:endParaRPr lang="en-US" altLang="zh-CN" sz="2400" kern="0" dirty="0">
              <a:solidFill>
                <a:srgbClr val="000000"/>
              </a:solidFill>
              <a:latin typeface="Arial" pitchFamily="34" charset="0"/>
              <a:ea typeface="华文中宋" pitchFamily="2" charset="-122"/>
              <a:cs typeface="Arial" pitchFamily="34" charset="0"/>
            </a:endParaRPr>
          </a:p>
          <a:p>
            <a:pPr marL="285750" indent="-285750">
              <a:lnSpc>
                <a:spcPts val="32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相偏</a:t>
            </a:r>
            <a:r>
              <a:rPr lang="zh-CN" altLang="en-US" sz="2400" kern="0" dirty="0">
                <a:solidFill>
                  <a:srgbClr val="000000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随消息信号</a:t>
            </a:r>
            <a:r>
              <a:rPr lang="en-US" altLang="zh-CN" sz="2400" kern="0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m(t)</a:t>
            </a:r>
            <a:r>
              <a:rPr lang="zh-CN" altLang="en-US" sz="2400" kern="0" dirty="0">
                <a:latin typeface="Arial" pitchFamily="34" charset="0"/>
                <a:ea typeface="华文中宋" pitchFamily="2" charset="-122"/>
                <a:cs typeface="Arial" pitchFamily="34" charset="0"/>
              </a:rPr>
              <a:t>的</a:t>
            </a:r>
            <a:r>
              <a:rPr lang="zh-CN" altLang="en-US" sz="2400" kern="0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积分</a:t>
            </a:r>
            <a:r>
              <a:rPr lang="zh-CN" altLang="en-US" sz="2400" kern="0" dirty="0">
                <a:latin typeface="Arial" pitchFamily="34" charset="0"/>
                <a:ea typeface="华文中宋" pitchFamily="2" charset="-122"/>
                <a:cs typeface="Arial" pitchFamily="34" charset="0"/>
              </a:rPr>
              <a:t>作</a:t>
            </a:r>
            <a:r>
              <a:rPr lang="zh-CN" altLang="en-US" sz="2400" kern="0" dirty="0">
                <a:solidFill>
                  <a:srgbClr val="000000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线性变化；</a:t>
            </a:r>
          </a:p>
          <a:p>
            <a:pPr marL="285750" indent="-285750">
              <a:lnSpc>
                <a:spcPts val="32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 kern="0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带宽</a:t>
            </a:r>
            <a:r>
              <a:rPr lang="zh-CN" altLang="en-US" sz="2400" kern="0" dirty="0">
                <a:solidFill>
                  <a:srgbClr val="000000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与</a:t>
            </a:r>
            <a:r>
              <a:rPr lang="en-US" altLang="zh-CN" sz="2400" kern="0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m(t)</a:t>
            </a:r>
            <a:r>
              <a:rPr lang="zh-CN" altLang="en-US" sz="2400" kern="0" dirty="0">
                <a:latin typeface="Arial" pitchFamily="34" charset="0"/>
                <a:ea typeface="华文中宋" pitchFamily="2" charset="-122"/>
                <a:cs typeface="Arial" pitchFamily="34" charset="0"/>
              </a:rPr>
              <a:t>的</a:t>
            </a:r>
            <a:r>
              <a:rPr lang="zh-CN" altLang="en-US" sz="2400" kern="0" dirty="0">
                <a:solidFill>
                  <a:srgbClr val="000000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带宽和</a:t>
            </a:r>
            <a:r>
              <a:rPr lang="en-US" altLang="zh-CN" sz="2400" b="1" i="1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m</a:t>
            </a:r>
            <a:r>
              <a:rPr lang="en-US" altLang="zh-CN" sz="2400" b="1" baseline="-25000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f</a:t>
            </a:r>
            <a:r>
              <a:rPr lang="en-US" altLang="zh-CN" sz="2400" b="1" i="1" baseline="-25000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 </a:t>
            </a:r>
            <a:r>
              <a:rPr lang="zh-CN" altLang="en-US" sz="2400" kern="0" dirty="0">
                <a:solidFill>
                  <a:srgbClr val="000000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有关，比</a:t>
            </a:r>
            <a:r>
              <a:rPr lang="en-US" altLang="zh-CN" sz="2400" kern="0" dirty="0">
                <a:solidFill>
                  <a:srgbClr val="000000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AM</a:t>
            </a:r>
            <a:r>
              <a:rPr lang="zh-CN" altLang="en-US" sz="2400" kern="0" dirty="0">
                <a:solidFill>
                  <a:srgbClr val="000000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带宽大</a:t>
            </a:r>
            <a:r>
              <a:rPr lang="en-US" altLang="zh-CN" sz="2400" b="1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(</a:t>
            </a:r>
            <a:r>
              <a:rPr lang="en-US" altLang="zh-CN" sz="2400" b="1" i="1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m</a:t>
            </a:r>
            <a:r>
              <a:rPr lang="en-US" altLang="zh-CN" sz="2400" b="1" baseline="-25000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f</a:t>
            </a:r>
            <a:r>
              <a:rPr lang="en-US" altLang="zh-CN" sz="2400" b="1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+1) </a:t>
            </a:r>
            <a:r>
              <a:rPr lang="zh-CN" altLang="en-US" sz="2400" dirty="0">
                <a:latin typeface="Arial" pitchFamily="34" charset="0"/>
                <a:ea typeface="华文中宋" pitchFamily="2" charset="-122"/>
                <a:cs typeface="Arial" pitchFamily="34" charset="0"/>
              </a:rPr>
              <a:t>倍</a:t>
            </a:r>
            <a:r>
              <a:rPr lang="zh-CN" altLang="en-US" sz="2400" kern="0" dirty="0">
                <a:solidFill>
                  <a:srgbClr val="000000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。</a:t>
            </a:r>
          </a:p>
        </p:txBody>
      </p:sp>
      <p:sp>
        <p:nvSpPr>
          <p:cNvPr id="11" name="矩形 10"/>
          <p:cNvSpPr/>
          <p:nvPr/>
        </p:nvSpPr>
        <p:spPr>
          <a:xfrm>
            <a:off x="742950" y="3416300"/>
            <a:ext cx="7689850" cy="83026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90000"/>
              <a:buFont typeface="Wingdings" pitchFamily="2" charset="2"/>
              <a:buChar char="ü"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优势：</a:t>
            </a:r>
            <a:r>
              <a:rPr lang="zh-CN" altLang="en-US" sz="2400" kern="0" dirty="0">
                <a:latin typeface="Arial" pitchFamily="34" charset="0"/>
                <a:ea typeface="华文中宋" pitchFamily="2" charset="-122"/>
                <a:cs typeface="Arial" pitchFamily="34" charset="0"/>
              </a:rPr>
              <a:t>抗噪声能力强；</a:t>
            </a:r>
            <a:endParaRPr lang="en-US" altLang="zh-CN" sz="2400" kern="0" dirty="0">
              <a:latin typeface="Arial" pitchFamily="34" charset="0"/>
              <a:ea typeface="华文中宋" pitchFamily="2" charset="-122"/>
              <a:cs typeface="Arial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90000"/>
              <a:defRPr/>
            </a:pPr>
            <a:r>
              <a:rPr lang="zh-CN" altLang="en-US" sz="2000" kern="0" dirty="0">
                <a:solidFill>
                  <a:srgbClr val="003399"/>
                </a:solidFill>
                <a:latin typeface="Cambria Math"/>
                <a:ea typeface="华文中宋" pitchFamily="2" charset="-122"/>
                <a:cs typeface="Arial" pitchFamily="34" charset="0"/>
              </a:rPr>
              <a:t>     </a:t>
            </a:r>
            <a:r>
              <a:rPr lang="zh-CN" altLang="en-US" sz="2400" kern="0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代价</a:t>
            </a:r>
            <a:r>
              <a:rPr lang="zh-CN" altLang="en-US" sz="2400" kern="0" dirty="0">
                <a:solidFill>
                  <a:srgbClr val="000000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：占用较大的信道带宽，因而频谱利用率较低。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387660A-F0CE-4121-8F2F-3361081F6373}" type="slidenum">
              <a:rPr lang="en-US" altLang="zh-CN" smtClean="0"/>
              <a:pPr eaLnBrk="1" hangingPunct="1"/>
              <a:t>74</a:t>
            </a:fld>
            <a:endParaRPr lang="en-US" altLang="zh-CN"/>
          </a:p>
        </p:txBody>
      </p:sp>
      <p:sp>
        <p:nvSpPr>
          <p:cNvPr id="76803" name="Rectangle 5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541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76805" name="Rectangle 3"/>
          <p:cNvSpPr txBox="1">
            <a:spLocks noChangeArrowheads="1"/>
          </p:cNvSpPr>
          <p:nvPr/>
        </p:nvSpPr>
        <p:spPr bwMode="auto">
          <a:xfrm>
            <a:off x="0" y="414338"/>
            <a:ext cx="5702300" cy="560387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None/>
            </a:pPr>
            <a:r>
              <a:rPr lang="en-US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§</a:t>
            </a:r>
            <a:r>
              <a:rPr lang="en-US" altLang="zh-CN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5.3.4   </a:t>
            </a:r>
            <a:r>
              <a:rPr lang="zh-CN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调频信号的产生与解调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22288" y="1179513"/>
            <a:ext cx="3511550" cy="4889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CN" sz="2800" b="1" u="sng" dirty="0">
                <a:solidFill>
                  <a:srgbClr val="0033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</a:t>
            </a:r>
            <a:r>
              <a:rPr lang="en-US" altLang="zh-CN" sz="28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微软雅黑" pitchFamily="34" charset="-122"/>
                <a:cs typeface="Arial" pitchFamily="34" charset="0"/>
              </a:rPr>
              <a:t>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  <a:cs typeface="Arial" charset="0"/>
              </a:rPr>
              <a:t>调频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信号的产生  </a:t>
            </a:r>
            <a:endParaRPr lang="en-US" altLang="zh-CN" sz="2800" b="1" kern="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4541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76808" name="Object 3"/>
          <p:cNvGraphicFramePr>
            <a:graphicFrameLocks noChangeAspect="1"/>
          </p:cNvGraphicFramePr>
          <p:nvPr/>
        </p:nvGraphicFramePr>
        <p:xfrm>
          <a:off x="3357563" y="1763713"/>
          <a:ext cx="306705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5" name="Visio" r:id="rId4" imgW="898121" imgH="256032" progId="Visio.Drawing.11">
                  <p:embed/>
                </p:oleObj>
              </mc:Choice>
              <mc:Fallback>
                <p:oleObj name="Visio" r:id="rId4" imgW="898121" imgH="256032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3" y="1763713"/>
                        <a:ext cx="3067050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9" name="矩形 19"/>
          <p:cNvSpPr>
            <a:spLocks noChangeArrowheads="1"/>
          </p:cNvSpPr>
          <p:nvPr/>
        </p:nvSpPr>
        <p:spPr bwMode="auto">
          <a:xfrm>
            <a:off x="987425" y="1809750"/>
            <a:ext cx="16287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55000"/>
            </a:pPr>
            <a:r>
              <a:rPr lang="en-US" altLang="zh-CN" sz="2800" b="1">
                <a:solidFill>
                  <a:srgbClr val="990099"/>
                </a:solidFill>
                <a:latin typeface="黑体" pitchFamily="2" charset="-122"/>
                <a:ea typeface="黑体" pitchFamily="2" charset="-122"/>
              </a:rPr>
              <a:t>1)</a:t>
            </a:r>
            <a:r>
              <a:rPr lang="zh-CN" altLang="en-US" sz="2800" b="1">
                <a:solidFill>
                  <a:srgbClr val="990099"/>
                </a:solidFill>
                <a:latin typeface="黑体" pitchFamily="2" charset="-122"/>
                <a:ea typeface="黑体" pitchFamily="2" charset="-122"/>
              </a:rPr>
              <a:t>直接法</a:t>
            </a:r>
            <a:endParaRPr lang="en-US" altLang="zh-CN" sz="2800" b="1">
              <a:solidFill>
                <a:srgbClr val="99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6810" name="Rectangle 10"/>
          <p:cNvSpPr>
            <a:spLocks noChangeArrowheads="1"/>
          </p:cNvSpPr>
          <p:nvPr/>
        </p:nvSpPr>
        <p:spPr bwMode="auto">
          <a:xfrm>
            <a:off x="971550" y="2843213"/>
            <a:ext cx="771366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50000"/>
            </a:pPr>
            <a:r>
              <a:rPr lang="zh-CN" altLang="en-US" sz="24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原理</a:t>
            </a:r>
            <a:r>
              <a:rPr lang="zh-CN" altLang="en-US" sz="2400">
                <a:solidFill>
                  <a:srgbClr val="003399"/>
                </a:solidFill>
                <a:latin typeface="华文中宋" pitchFamily="2" charset="-122"/>
                <a:ea typeface="华文中宋" pitchFamily="2" charset="-122"/>
              </a:rPr>
              <a:t>：</a:t>
            </a:r>
            <a:r>
              <a:rPr lang="zh-CN" altLang="en-US" sz="2400">
                <a:latin typeface="华文中宋" pitchFamily="2" charset="-122"/>
                <a:ea typeface="华文中宋" pitchFamily="2" charset="-122"/>
              </a:rPr>
              <a:t>调制电压控制振荡器的频率，使其按调制信号的 规律线性地变化。</a:t>
            </a:r>
            <a:endParaRPr lang="en-US" altLang="zh-CN" sz="240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66575" name="Rectangle 15"/>
          <p:cNvSpPr>
            <a:spLocks noChangeArrowheads="1"/>
          </p:cNvSpPr>
          <p:nvPr/>
        </p:nvSpPr>
        <p:spPr bwMode="auto">
          <a:xfrm>
            <a:off x="1916113" y="3833813"/>
            <a:ext cx="4572000" cy="15525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>
                <a:solidFill>
                  <a:schemeClr val="hlink"/>
                </a:solidFill>
                <a:latin typeface="华文细黑" pitchFamily="2" charset="-122"/>
                <a:ea typeface="华文细黑" pitchFamily="2" charset="-122"/>
              </a:rPr>
              <a:t>压控振荡器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2400">
                <a:solidFill>
                  <a:schemeClr val="hlink"/>
                </a:solidFill>
                <a:latin typeface="华文细黑" pitchFamily="2" charset="-122"/>
                <a:ea typeface="华文细黑" pitchFamily="2" charset="-122"/>
              </a:rPr>
              <a:t>LC</a:t>
            </a:r>
            <a:r>
              <a:rPr lang="zh-CN" altLang="en-US" sz="2400">
                <a:solidFill>
                  <a:schemeClr val="hlink"/>
                </a:solidFill>
                <a:latin typeface="华文细黑" pitchFamily="2" charset="-122"/>
                <a:ea typeface="华文细黑" pitchFamily="2" charset="-122"/>
              </a:rPr>
              <a:t>振荡器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2400">
                <a:solidFill>
                  <a:schemeClr val="hlink"/>
                </a:solidFill>
                <a:latin typeface="华文细黑" pitchFamily="2" charset="-122"/>
                <a:ea typeface="华文细黑" pitchFamily="2" charset="-122"/>
              </a:rPr>
              <a:t>锁相环（</a:t>
            </a:r>
            <a:r>
              <a:rPr lang="en-US" altLang="zh-CN" sz="2400">
                <a:solidFill>
                  <a:schemeClr val="hlink"/>
                </a:solidFill>
                <a:latin typeface="华文细黑" pitchFamily="2" charset="-122"/>
                <a:ea typeface="华文细黑" pitchFamily="2" charset="-122"/>
              </a:rPr>
              <a:t>PLL</a:t>
            </a:r>
            <a:r>
              <a:rPr lang="zh-CN" altLang="en-US" sz="2400">
                <a:solidFill>
                  <a:schemeClr val="hlink"/>
                </a:solidFill>
                <a:latin typeface="华文细黑" pitchFamily="2" charset="-122"/>
                <a:ea typeface="华文细黑" pitchFamily="2" charset="-122"/>
              </a:rPr>
              <a:t>）调制器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80D3E83-0906-4283-B825-D358ED4C1B54}" type="slidenum">
              <a:rPr lang="en-US" altLang="zh-CN" smtClean="0"/>
              <a:pPr eaLnBrk="1" hangingPunct="1"/>
              <a:t>75</a:t>
            </a:fld>
            <a:endParaRPr lang="en-US" altLang="zh-CN"/>
          </a:p>
        </p:txBody>
      </p:sp>
      <p:sp>
        <p:nvSpPr>
          <p:cNvPr id="77827" name="Rectangle 5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541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77829" name="Object 4"/>
          <p:cNvGraphicFramePr>
            <a:graphicFrameLocks noChangeAspect="1"/>
          </p:cNvGraphicFramePr>
          <p:nvPr/>
        </p:nvGraphicFramePr>
        <p:xfrm>
          <a:off x="1557338" y="1898650"/>
          <a:ext cx="55276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7" name="Visio" r:id="rId4" imgW="1831478" imgH="705073" progId="Visio.Drawing.11">
                  <p:embed/>
                </p:oleObj>
              </mc:Choice>
              <mc:Fallback>
                <p:oleObj name="Visio" r:id="rId4" imgW="1831478" imgH="705073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338" y="1898650"/>
                        <a:ext cx="55276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1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77831" name="矩形 23"/>
          <p:cNvSpPr>
            <a:spLocks noChangeArrowheads="1"/>
          </p:cNvSpPr>
          <p:nvPr/>
        </p:nvSpPr>
        <p:spPr bwMode="auto">
          <a:xfrm>
            <a:off x="746125" y="368300"/>
            <a:ext cx="1614488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55000"/>
            </a:pPr>
            <a:r>
              <a:rPr lang="en-US" altLang="zh-CN" sz="2800" b="1">
                <a:solidFill>
                  <a:srgbClr val="990099"/>
                </a:solidFill>
                <a:latin typeface="黑体" pitchFamily="2" charset="-122"/>
                <a:ea typeface="黑体" pitchFamily="2" charset="-122"/>
              </a:rPr>
              <a:t>2)</a:t>
            </a:r>
            <a:r>
              <a:rPr lang="zh-CN" altLang="en-US" sz="2800" b="1">
                <a:solidFill>
                  <a:srgbClr val="990099"/>
                </a:solidFill>
                <a:latin typeface="黑体" pitchFamily="2" charset="-122"/>
                <a:ea typeface="黑体" pitchFamily="2" charset="-122"/>
              </a:rPr>
              <a:t>间接法</a:t>
            </a:r>
            <a:endParaRPr lang="en-US" altLang="zh-CN" sz="2800" b="1">
              <a:solidFill>
                <a:srgbClr val="99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7832" name="矩形 25"/>
          <p:cNvSpPr>
            <a:spLocks noChangeArrowheads="1"/>
          </p:cNvSpPr>
          <p:nvPr/>
        </p:nvSpPr>
        <p:spPr bwMode="auto">
          <a:xfrm>
            <a:off x="1150938" y="4329113"/>
            <a:ext cx="7351712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优点</a:t>
            </a:r>
            <a:r>
              <a:rPr lang="zh-CN" altLang="en-US" sz="2400">
                <a:solidFill>
                  <a:srgbClr val="003399"/>
                </a:solidFill>
                <a:latin typeface="华文中宋" pitchFamily="2" charset="-122"/>
                <a:ea typeface="华文中宋" pitchFamily="2" charset="-122"/>
              </a:rPr>
              <a:t>：</a:t>
            </a:r>
            <a:r>
              <a:rPr lang="zh-CN" altLang="en-US" sz="2400">
                <a:latin typeface="华文中宋" pitchFamily="2" charset="-122"/>
                <a:ea typeface="华文中宋" pitchFamily="2" charset="-122"/>
              </a:rPr>
              <a:t>频率稳定度好；</a:t>
            </a:r>
            <a:endParaRPr lang="en-US" altLang="zh-CN" sz="2400">
              <a:latin typeface="华文中宋" pitchFamily="2" charset="-122"/>
              <a:ea typeface="华文中宋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缺点</a:t>
            </a:r>
            <a:r>
              <a:rPr lang="zh-CN" altLang="en-US" sz="2400">
                <a:solidFill>
                  <a:srgbClr val="003399"/>
                </a:solidFill>
                <a:latin typeface="华文中宋" pitchFamily="2" charset="-122"/>
                <a:ea typeface="华文中宋" pitchFamily="2" charset="-122"/>
              </a:rPr>
              <a:t>：</a:t>
            </a:r>
            <a:r>
              <a:rPr lang="zh-CN" altLang="en-US" sz="2400">
                <a:latin typeface="华文中宋" pitchFamily="2" charset="-122"/>
                <a:ea typeface="华文中宋" pitchFamily="2" charset="-122"/>
              </a:rPr>
              <a:t>需要多次倍频和混频，因此电路较复杂。</a:t>
            </a:r>
          </a:p>
        </p:txBody>
      </p:sp>
      <p:sp>
        <p:nvSpPr>
          <p:cNvPr id="67594" name="Rectangle 10"/>
          <p:cNvSpPr>
            <a:spLocks noChangeArrowheads="1"/>
          </p:cNvSpPr>
          <p:nvPr/>
        </p:nvSpPr>
        <p:spPr bwMode="auto">
          <a:xfrm>
            <a:off x="1285875" y="1149350"/>
            <a:ext cx="4500563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/>
              <a:t>阿姆斯特朗（</a:t>
            </a:r>
            <a:r>
              <a:rPr lang="en-US" altLang="zh-CN" sz="2400"/>
              <a:t>Armstrong</a:t>
            </a:r>
            <a:r>
              <a:rPr lang="zh-CN" altLang="en-US" sz="2400"/>
              <a:t>）法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867D0E7-BC19-4307-9C36-3B1AC483C565}" type="slidenum">
              <a:rPr lang="en-US" altLang="zh-CN" smtClean="0"/>
              <a:pPr eaLnBrk="1" hangingPunct="1"/>
              <a:t>76</a:t>
            </a:fld>
            <a:endParaRPr lang="en-US" altLang="zh-CN"/>
          </a:p>
        </p:txBody>
      </p:sp>
      <p:sp>
        <p:nvSpPr>
          <p:cNvPr id="163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5763" y="323850"/>
            <a:ext cx="3556000" cy="4889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CN" sz="2800" b="1" u="sng">
                <a:solidFill>
                  <a:srgbClr val="003399"/>
                </a:solidFill>
                <a:latin typeface="Arial" charset="0"/>
                <a:ea typeface="微软雅黑" pitchFamily="34" charset="-122"/>
                <a:cs typeface="Arial" charset="0"/>
              </a:rPr>
              <a:t>2</a:t>
            </a:r>
            <a:r>
              <a:rPr lang="en-US" altLang="zh-CN" sz="2800" b="1">
                <a:solidFill>
                  <a:srgbClr val="003399"/>
                </a:solidFill>
                <a:latin typeface="Arial" charset="0"/>
                <a:ea typeface="微软雅黑" pitchFamily="34" charset="-122"/>
                <a:cs typeface="Arial" charset="0"/>
              </a:rPr>
              <a:t> </a:t>
            </a:r>
            <a:r>
              <a:rPr lang="zh-CN" altLang="en-US" sz="2800">
                <a:latin typeface="黑体" pitchFamily="2" charset="-122"/>
                <a:ea typeface="黑体" pitchFamily="2" charset="-122"/>
                <a:cs typeface="Arial" charset="0"/>
              </a:rPr>
              <a:t>调频</a:t>
            </a:r>
            <a:r>
              <a:rPr lang="zh-CN" altLang="en-US" sz="2800">
                <a:latin typeface="黑体" pitchFamily="2" charset="-122"/>
                <a:ea typeface="黑体" pitchFamily="2" charset="-122"/>
              </a:rPr>
              <a:t>信号的解调</a:t>
            </a:r>
            <a:r>
              <a:rPr lang="zh-CN" altLang="en-US" sz="2800" b="1">
                <a:latin typeface="黑体" pitchFamily="2" charset="-122"/>
                <a:ea typeface="黑体" pitchFamily="2" charset="-122"/>
              </a:rPr>
              <a:t>  </a:t>
            </a:r>
            <a:endParaRPr lang="en-US" altLang="zh-CN" sz="2800" b="1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1963" y="1089025"/>
            <a:ext cx="2481262" cy="493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55000"/>
              <a:defRPr/>
            </a:pPr>
            <a:r>
              <a:rPr lang="en-US" altLang="zh-CN" sz="2400" b="1" dirty="0">
                <a:solidFill>
                  <a:srgbClr val="990099"/>
                </a:solidFill>
                <a:latin typeface="黑体" pitchFamily="2" charset="-122"/>
                <a:ea typeface="黑体" pitchFamily="2" charset="-122"/>
              </a:rPr>
              <a:t>1)</a:t>
            </a:r>
            <a:r>
              <a:rPr lang="zh-CN" altLang="en-US" sz="2400" b="1" kern="0" dirty="0">
                <a:solidFill>
                  <a:srgbClr val="990099"/>
                </a:solidFill>
                <a:latin typeface="黑体" pitchFamily="2" charset="-122"/>
                <a:ea typeface="黑体" pitchFamily="2" charset="-122"/>
              </a:rPr>
              <a:t>非相干解调</a:t>
            </a:r>
            <a:endParaRPr lang="en-US" altLang="zh-CN" sz="2400" b="1" dirty="0">
              <a:solidFill>
                <a:srgbClr val="99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31938" y="1757363"/>
            <a:ext cx="3333750" cy="457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  <a:cs typeface="Arial" pitchFamily="34" charset="0"/>
              </a:rPr>
              <a:t>适用：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  <a:cs typeface="Arial" pitchFamily="34" charset="0"/>
              </a:rPr>
              <a:t>NBFM</a:t>
            </a:r>
            <a:r>
              <a:rPr lang="zh-CN" altLang="en-US" sz="2400" dirty="0">
                <a:latin typeface="华文中宋" pitchFamily="2" charset="-122"/>
                <a:ea typeface="华文中宋" pitchFamily="2" charset="-122"/>
                <a:cs typeface="Arial" pitchFamily="34" charset="0"/>
              </a:rPr>
              <a:t>和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  <a:cs typeface="Arial" pitchFamily="34" charset="0"/>
              </a:rPr>
              <a:t>WBFM</a:t>
            </a:r>
            <a:endParaRPr lang="zh-CN" altLang="en-US" sz="2400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31938" y="2246313"/>
            <a:ext cx="5556250" cy="5191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思路</a:t>
            </a:r>
            <a:r>
              <a:rPr lang="zh-CN" altLang="en-US" sz="2400" dirty="0">
                <a:solidFill>
                  <a:srgbClr val="003399"/>
                </a:solidFill>
                <a:latin typeface="华文中宋" pitchFamily="2" charset="-122"/>
                <a:ea typeface="华文中宋" pitchFamily="2" charset="-122"/>
              </a:rPr>
              <a:t>：</a:t>
            </a: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完成</a:t>
            </a:r>
            <a:r>
              <a:rPr lang="zh-CN" altLang="en-US" sz="24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频率</a:t>
            </a:r>
            <a:r>
              <a:rPr lang="en-US" altLang="zh-CN" sz="28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~</a:t>
            </a:r>
            <a:r>
              <a:rPr lang="zh-CN" altLang="en-US" sz="24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电压</a:t>
            </a: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的转换，即：</a:t>
            </a:r>
          </a:p>
        </p:txBody>
      </p:sp>
      <p:graphicFrame>
        <p:nvGraphicFramePr>
          <p:cNvPr id="78856" name="Object 3"/>
          <p:cNvGraphicFramePr>
            <a:graphicFrameLocks noChangeAspect="1"/>
          </p:cNvGraphicFramePr>
          <p:nvPr/>
        </p:nvGraphicFramePr>
        <p:xfrm>
          <a:off x="881063" y="3068638"/>
          <a:ext cx="4256087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1" name="Equation" r:id="rId3" imgW="2057400" imgH="279400" progId="Equation.DSMT4">
                  <p:embed/>
                </p:oleObj>
              </mc:Choice>
              <mc:Fallback>
                <p:oleObj name="Equation" r:id="rId3" imgW="2057400" imgH="279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63" y="3068638"/>
                        <a:ext cx="4256087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0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78858" name="Object 6"/>
          <p:cNvGraphicFramePr>
            <a:graphicFrameLocks noChangeAspect="1"/>
          </p:cNvGraphicFramePr>
          <p:nvPr/>
        </p:nvGraphicFramePr>
        <p:xfrm>
          <a:off x="6146800" y="3068638"/>
          <a:ext cx="20447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2" name="Equation" r:id="rId5" imgW="990170" imgH="241195" progId="Equation.DSMT4">
                  <p:embed/>
                </p:oleObj>
              </mc:Choice>
              <mc:Fallback>
                <p:oleObj name="Equation" r:id="rId5" imgW="990170" imgH="241195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6800" y="3068638"/>
                        <a:ext cx="20447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2906713" y="1089025"/>
            <a:ext cx="1712912" cy="457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990099"/>
                </a:solidFill>
                <a:latin typeface="+mj-lt"/>
                <a:ea typeface="幼圆" pitchFamily="49" charset="-122"/>
              </a:rPr>
              <a:t>——</a:t>
            </a:r>
            <a:r>
              <a:rPr lang="zh-CN" altLang="en-US" sz="2400" b="1" dirty="0">
                <a:solidFill>
                  <a:srgbClr val="990099"/>
                </a:solidFill>
                <a:latin typeface="幼圆" pitchFamily="49" charset="-122"/>
                <a:ea typeface="幼圆" pitchFamily="49" charset="-122"/>
              </a:rPr>
              <a:t>鉴频器</a:t>
            </a:r>
          </a:p>
        </p:txBody>
      </p:sp>
      <p:sp>
        <p:nvSpPr>
          <p:cNvPr id="78860" name="AutoShape 18"/>
          <p:cNvSpPr>
            <a:spLocks noChangeArrowheads="1"/>
          </p:cNvSpPr>
          <p:nvPr/>
        </p:nvSpPr>
        <p:spPr bwMode="auto">
          <a:xfrm>
            <a:off x="5337175" y="3114675"/>
            <a:ext cx="674688" cy="358775"/>
          </a:xfrm>
          <a:custGeom>
            <a:avLst/>
            <a:gdLst>
              <a:gd name="T0" fmla="*/ 493699539 w 21600"/>
              <a:gd name="T1" fmla="*/ 0 h 21600"/>
              <a:gd name="T2" fmla="*/ 0 w 21600"/>
              <a:gd name="T3" fmla="*/ 49491450 h 21600"/>
              <a:gd name="T4" fmla="*/ 493699539 w 21600"/>
              <a:gd name="T5" fmla="*/ 98982634 h 21600"/>
              <a:gd name="T6" fmla="*/ 658266063 w 21600"/>
              <a:gd name="T7" fmla="*/ 4949145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CC99FF">
              <a:alpha val="50195"/>
            </a:srgbClr>
          </a:solidFill>
          <a:ln>
            <a:noFill/>
          </a:ln>
          <a:effectLst>
            <a:prstShdw prst="shdw17" dist="17961" dir="2700000">
              <a:srgbClr val="7A5C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28" name="Rectangle 20"/>
          <p:cNvSpPr>
            <a:spLocks noChangeArrowheads="1"/>
          </p:cNvSpPr>
          <p:nvPr/>
        </p:nvSpPr>
        <p:spPr bwMode="auto">
          <a:xfrm>
            <a:off x="792163" y="4014788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  <a:cs typeface="Arial" charset="0"/>
              </a:rPr>
              <a:t>频率检波器（鉴频器）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  <a:cs typeface="Arial" charset="0"/>
              </a:rPr>
              <a:t>：频率－电压转换</a:t>
            </a:r>
          </a:p>
        </p:txBody>
      </p:sp>
      <p:graphicFrame>
        <p:nvGraphicFramePr>
          <p:cNvPr id="78862" name="Object 21"/>
          <p:cNvGraphicFramePr>
            <a:graphicFrameLocks noChangeAspect="1"/>
          </p:cNvGraphicFramePr>
          <p:nvPr/>
        </p:nvGraphicFramePr>
        <p:xfrm>
          <a:off x="1962150" y="4508500"/>
          <a:ext cx="4321175" cy="195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3" name="Visio" r:id="rId7" imgW="2455164" imgH="1210666" progId="Visio.Drawing.11">
                  <p:embed/>
                </p:oleObj>
              </mc:Choice>
              <mc:Fallback>
                <p:oleObj name="Visio" r:id="rId7" imgW="2455164" imgH="1210666" progId="Visio.Drawing.11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2571" r="25826" b="52658"/>
                      <a:stretch>
                        <a:fillRect/>
                      </a:stretch>
                    </p:blipFill>
                    <p:spPr bwMode="auto">
                      <a:xfrm>
                        <a:off x="1962150" y="4508500"/>
                        <a:ext cx="4321175" cy="195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30" name="Rectangle 22"/>
          <p:cNvSpPr>
            <a:spLocks noChangeArrowheads="1"/>
          </p:cNvSpPr>
          <p:nvPr/>
        </p:nvSpPr>
        <p:spPr bwMode="auto">
          <a:xfrm>
            <a:off x="3536950" y="6400800"/>
            <a:ext cx="2384425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/>
              <a:t>振幅鉴频器特性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DB923EB-3B32-4209-875F-B0EE472A7BF2}" type="slidenum">
              <a:rPr lang="en-US" altLang="zh-CN" smtClean="0"/>
              <a:pPr eaLnBrk="1" hangingPunct="1"/>
              <a:t>77</a:t>
            </a:fld>
            <a:endParaRPr lang="en-US" altLang="zh-CN"/>
          </a:p>
        </p:txBody>
      </p:sp>
      <p:sp>
        <p:nvSpPr>
          <p:cNvPr id="143366" name="Rectangle 6"/>
          <p:cNvSpPr>
            <a:spLocks noChangeArrowheads="1"/>
          </p:cNvSpPr>
          <p:nvPr/>
        </p:nvSpPr>
        <p:spPr bwMode="auto">
          <a:xfrm>
            <a:off x="701675" y="3338513"/>
            <a:ext cx="7197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indent="304800" eaLnBrk="0" hangingPunct="0">
              <a:defRPr/>
            </a:pPr>
            <a:r>
              <a:rPr lang="zh-CN" altLang="en-US" sz="2400" b="1">
                <a:cs typeface="Times New Roman" pitchFamily="18" charset="0"/>
              </a:rPr>
              <a:t>微分器</a:t>
            </a:r>
            <a:r>
              <a:rPr lang="zh-CN" altLang="en-US" sz="2400">
                <a:cs typeface="Times New Roman" pitchFamily="18" charset="0"/>
              </a:rPr>
              <a:t>：</a:t>
            </a:r>
            <a:r>
              <a:rPr lang="zh-CN" altLang="en-US" sz="2400" b="1">
                <a:cs typeface="Times New Roman" pitchFamily="18" charset="0"/>
              </a:rPr>
              <a:t>把幅度恒定的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调</a:t>
            </a:r>
            <a:r>
              <a:rPr lang="zh-CN" altLang="en-US" sz="2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频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波</a:t>
            </a:r>
            <a:r>
              <a:rPr lang="zh-CN" altLang="en-US" sz="2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     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调</a:t>
            </a:r>
            <a:r>
              <a:rPr lang="zh-CN" altLang="en-US" sz="2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幅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调</a:t>
            </a:r>
            <a:r>
              <a:rPr lang="zh-CN" altLang="en-US" sz="2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频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波 ：</a:t>
            </a:r>
            <a:r>
              <a:rPr lang="en-US" altLang="zh-CN" sz="2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                                </a:t>
            </a:r>
            <a:endParaRPr lang="zh-CN" altLang="en-US" sz="2400" b="1">
              <a:solidFill>
                <a:srgbClr val="990099"/>
              </a:solidFill>
            </a:endParaRPr>
          </a:p>
        </p:txBody>
      </p:sp>
      <p:sp>
        <p:nvSpPr>
          <p:cNvPr id="143370" name="Rectangle 10"/>
          <p:cNvSpPr>
            <a:spLocks noChangeArrowheads="1"/>
          </p:cNvSpPr>
          <p:nvPr/>
        </p:nvSpPr>
        <p:spPr bwMode="auto">
          <a:xfrm>
            <a:off x="701675" y="4870450"/>
            <a:ext cx="5159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sz="2400" b="1" dirty="0">
                <a:latin typeface="宋体" pitchFamily="2" charset="-122"/>
                <a:cs typeface="Times New Roman" pitchFamily="18" charset="0"/>
              </a:rPr>
              <a:t>包络检波器：检出</a:t>
            </a:r>
            <a:r>
              <a:rPr lang="zh-CN" altLang="en-US" sz="2400" b="1" dirty="0">
                <a:solidFill>
                  <a:srgbClr val="7030A0"/>
                </a:solidFill>
                <a:latin typeface="宋体" pitchFamily="2" charset="-122"/>
                <a:cs typeface="Times New Roman" pitchFamily="18" charset="0"/>
              </a:rPr>
              <a:t>包络</a:t>
            </a:r>
            <a:r>
              <a:rPr lang="zh-CN" altLang="en-US" sz="2400" b="1" dirty="0"/>
              <a:t>并滤去直流</a:t>
            </a:r>
            <a:r>
              <a:rPr lang="zh-CN" altLang="en-US" sz="2400" b="1" dirty="0">
                <a:latin typeface="宋体" pitchFamily="2" charset="-122"/>
                <a:cs typeface="Times New Roman" pitchFamily="18" charset="0"/>
              </a:rPr>
              <a:t>，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 </a:t>
            </a:r>
            <a:endParaRPr lang="zh-CN" altLang="en-US" sz="2400" b="1" dirty="0">
              <a:latin typeface="宋体" pitchFamily="2" charset="-122"/>
            </a:endParaRPr>
          </a:p>
        </p:txBody>
      </p:sp>
      <p:sp>
        <p:nvSpPr>
          <p:cNvPr id="14337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79878" name="矩形 18"/>
          <p:cNvSpPr>
            <a:spLocks noChangeArrowheads="1"/>
          </p:cNvSpPr>
          <p:nvPr/>
        </p:nvSpPr>
        <p:spPr bwMode="auto">
          <a:xfrm>
            <a:off x="838200" y="2673350"/>
            <a:ext cx="106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原理</a:t>
            </a:r>
            <a:r>
              <a:rPr lang="zh-CN" altLang="en-US" sz="2400" b="1">
                <a:solidFill>
                  <a:srgbClr val="003399"/>
                </a:solidFill>
                <a:latin typeface="幼圆" pitchFamily="49" charset="-122"/>
                <a:ea typeface="幼圆" pitchFamily="49" charset="-122"/>
              </a:rPr>
              <a:t>：</a:t>
            </a:r>
            <a:endParaRPr lang="zh-CN" altLang="en-US" sz="2400" b="1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64532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79880" name="Object 19"/>
          <p:cNvGraphicFramePr>
            <a:graphicFrameLocks noChangeAspect="1"/>
          </p:cNvGraphicFramePr>
          <p:nvPr/>
        </p:nvGraphicFramePr>
        <p:xfrm>
          <a:off x="1557338" y="4059238"/>
          <a:ext cx="62230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4" name="Equation" r:id="rId4" imgW="2870200" imgH="279400" progId="Equation.DSMT4">
                  <p:embed/>
                </p:oleObj>
              </mc:Choice>
              <mc:Fallback>
                <p:oleObj name="Equation" r:id="rId4" imgW="2870200" imgH="2794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338" y="4059238"/>
                        <a:ext cx="62230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34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79882" name="Object 21"/>
          <p:cNvGraphicFramePr>
            <a:graphicFrameLocks noChangeAspect="1"/>
          </p:cNvGraphicFramePr>
          <p:nvPr/>
        </p:nvGraphicFramePr>
        <p:xfrm>
          <a:off x="3041650" y="5319713"/>
          <a:ext cx="2667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5" name="公式" r:id="rId6" imgW="1193800" imgH="241300" progId="Equation.3">
                  <p:embed/>
                </p:oleObj>
              </mc:Choice>
              <mc:Fallback>
                <p:oleObj name="公式" r:id="rId6" imgW="1193800" imgH="2413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1650" y="5319713"/>
                        <a:ext cx="2667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36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79884" name="Freeform 10"/>
          <p:cNvSpPr>
            <a:spLocks/>
          </p:cNvSpPr>
          <p:nvPr/>
        </p:nvSpPr>
        <p:spPr bwMode="auto">
          <a:xfrm flipH="1">
            <a:off x="3311525" y="4598988"/>
            <a:ext cx="800100" cy="711200"/>
          </a:xfrm>
          <a:custGeom>
            <a:avLst/>
            <a:gdLst>
              <a:gd name="T0" fmla="*/ 2147483647 w 1612"/>
              <a:gd name="T1" fmla="*/ 2147483647 h 1618"/>
              <a:gd name="T2" fmla="*/ 2147483647 w 1612"/>
              <a:gd name="T3" fmla="*/ 2147483647 h 1618"/>
              <a:gd name="T4" fmla="*/ 2147483647 w 1612"/>
              <a:gd name="T5" fmla="*/ 2147483647 h 1618"/>
              <a:gd name="T6" fmla="*/ 2147483647 w 1612"/>
              <a:gd name="T7" fmla="*/ 2147483647 h 1618"/>
              <a:gd name="T8" fmla="*/ 2147483647 w 1612"/>
              <a:gd name="T9" fmla="*/ 2147483647 h 1618"/>
              <a:gd name="T10" fmla="*/ 2147483647 w 1612"/>
              <a:gd name="T11" fmla="*/ 2147483647 h 1618"/>
              <a:gd name="T12" fmla="*/ 2147483647 w 1612"/>
              <a:gd name="T13" fmla="*/ 2147483647 h 1618"/>
              <a:gd name="T14" fmla="*/ 2147483647 w 1612"/>
              <a:gd name="T15" fmla="*/ 0 h 1618"/>
              <a:gd name="T16" fmla="*/ 2147483647 w 1612"/>
              <a:gd name="T17" fmla="*/ 2147483647 h 1618"/>
              <a:gd name="T18" fmla="*/ 2147483647 w 1612"/>
              <a:gd name="T19" fmla="*/ 2147483647 h 1618"/>
              <a:gd name="T20" fmla="*/ 2147483647 w 1612"/>
              <a:gd name="T21" fmla="*/ 2147483647 h 1618"/>
              <a:gd name="T22" fmla="*/ 2147483647 w 1612"/>
              <a:gd name="T23" fmla="*/ 2147483647 h 1618"/>
              <a:gd name="T24" fmla="*/ 2147483647 w 1612"/>
              <a:gd name="T25" fmla="*/ 2147483647 h 1618"/>
              <a:gd name="T26" fmla="*/ 2147483647 w 1612"/>
              <a:gd name="T27" fmla="*/ 2147483647 h 1618"/>
              <a:gd name="T28" fmla="*/ 2147483647 w 1612"/>
              <a:gd name="T29" fmla="*/ 2147483647 h 1618"/>
              <a:gd name="T30" fmla="*/ 2147483647 w 1612"/>
              <a:gd name="T31" fmla="*/ 2147483647 h 1618"/>
              <a:gd name="T32" fmla="*/ 2147483647 w 1612"/>
              <a:gd name="T33" fmla="*/ 2147483647 h 1618"/>
              <a:gd name="T34" fmla="*/ 2147483647 w 1612"/>
              <a:gd name="T35" fmla="*/ 2147483647 h 1618"/>
              <a:gd name="T36" fmla="*/ 2147483647 w 1612"/>
              <a:gd name="T37" fmla="*/ 2147483647 h 1618"/>
              <a:gd name="T38" fmla="*/ 2147483647 w 1612"/>
              <a:gd name="T39" fmla="*/ 2147483647 h 1618"/>
              <a:gd name="T40" fmla="*/ 2147483647 w 1612"/>
              <a:gd name="T41" fmla="*/ 2147483647 h 1618"/>
              <a:gd name="T42" fmla="*/ 2147483647 w 1612"/>
              <a:gd name="T43" fmla="*/ 2147483647 h 1618"/>
              <a:gd name="T44" fmla="*/ 2147483647 w 1612"/>
              <a:gd name="T45" fmla="*/ 2147483647 h 1618"/>
              <a:gd name="T46" fmla="*/ 2147483647 w 1612"/>
              <a:gd name="T47" fmla="*/ 2147483647 h 1618"/>
              <a:gd name="T48" fmla="*/ 2147483647 w 1612"/>
              <a:gd name="T49" fmla="*/ 2147483647 h 1618"/>
              <a:gd name="T50" fmla="*/ 2147483647 w 1612"/>
              <a:gd name="T51" fmla="*/ 2147483647 h 1618"/>
              <a:gd name="T52" fmla="*/ 2147483647 w 1612"/>
              <a:gd name="T53" fmla="*/ 2147483647 h 1618"/>
              <a:gd name="T54" fmla="*/ 2147483647 w 1612"/>
              <a:gd name="T55" fmla="*/ 2147483647 h 1618"/>
              <a:gd name="T56" fmla="*/ 2147483647 w 1612"/>
              <a:gd name="T57" fmla="*/ 2147483647 h 1618"/>
              <a:gd name="T58" fmla="*/ 2147483647 w 1612"/>
              <a:gd name="T59" fmla="*/ 2147483647 h 1618"/>
              <a:gd name="T60" fmla="*/ 2147483647 w 1612"/>
              <a:gd name="T61" fmla="*/ 2147483647 h 1618"/>
              <a:gd name="T62" fmla="*/ 2147483647 w 1612"/>
              <a:gd name="T63" fmla="*/ 2147483647 h 1618"/>
              <a:gd name="T64" fmla="*/ 2147483647 w 1612"/>
              <a:gd name="T65" fmla="*/ 2147483647 h 1618"/>
              <a:gd name="T66" fmla="*/ 2147483647 w 1612"/>
              <a:gd name="T67" fmla="*/ 2147483647 h 1618"/>
              <a:gd name="T68" fmla="*/ 2147483647 w 1612"/>
              <a:gd name="T69" fmla="*/ 2147483647 h 1618"/>
              <a:gd name="T70" fmla="*/ 2147483647 w 1612"/>
              <a:gd name="T71" fmla="*/ 2147483647 h 1618"/>
              <a:gd name="T72" fmla="*/ 2147483647 w 1612"/>
              <a:gd name="T73" fmla="*/ 2147483647 h 1618"/>
              <a:gd name="T74" fmla="*/ 2147483647 w 1612"/>
              <a:gd name="T75" fmla="*/ 2147483647 h 1618"/>
              <a:gd name="T76" fmla="*/ 2147483647 w 1612"/>
              <a:gd name="T77" fmla="*/ 2147483647 h 1618"/>
              <a:gd name="T78" fmla="*/ 2147483647 w 1612"/>
              <a:gd name="T79" fmla="*/ 2147483647 h 1618"/>
              <a:gd name="T80" fmla="*/ 2147483647 w 1612"/>
              <a:gd name="T81" fmla="*/ 2147483647 h 161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612"/>
              <a:gd name="T124" fmla="*/ 0 h 1618"/>
              <a:gd name="T125" fmla="*/ 1612 w 1612"/>
              <a:gd name="T126" fmla="*/ 1618 h 161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612" h="1618">
                <a:moveTo>
                  <a:pt x="464" y="966"/>
                </a:moveTo>
                <a:lnTo>
                  <a:pt x="464" y="966"/>
                </a:lnTo>
                <a:lnTo>
                  <a:pt x="418" y="892"/>
                </a:lnTo>
                <a:lnTo>
                  <a:pt x="378" y="822"/>
                </a:lnTo>
                <a:lnTo>
                  <a:pt x="342" y="754"/>
                </a:lnTo>
                <a:lnTo>
                  <a:pt x="310" y="690"/>
                </a:lnTo>
                <a:lnTo>
                  <a:pt x="280" y="630"/>
                </a:lnTo>
                <a:lnTo>
                  <a:pt x="256" y="572"/>
                </a:lnTo>
                <a:lnTo>
                  <a:pt x="234" y="520"/>
                </a:lnTo>
                <a:lnTo>
                  <a:pt x="214" y="472"/>
                </a:lnTo>
                <a:lnTo>
                  <a:pt x="184" y="390"/>
                </a:lnTo>
                <a:lnTo>
                  <a:pt x="166" y="328"/>
                </a:lnTo>
                <a:lnTo>
                  <a:pt x="156" y="290"/>
                </a:lnTo>
                <a:lnTo>
                  <a:pt x="152" y="276"/>
                </a:lnTo>
                <a:lnTo>
                  <a:pt x="244" y="300"/>
                </a:lnTo>
                <a:lnTo>
                  <a:pt x="34" y="0"/>
                </a:lnTo>
                <a:lnTo>
                  <a:pt x="0" y="396"/>
                </a:lnTo>
                <a:lnTo>
                  <a:pt x="82" y="294"/>
                </a:lnTo>
                <a:lnTo>
                  <a:pt x="86" y="308"/>
                </a:lnTo>
                <a:lnTo>
                  <a:pt x="98" y="350"/>
                </a:lnTo>
                <a:lnTo>
                  <a:pt x="120" y="414"/>
                </a:lnTo>
                <a:lnTo>
                  <a:pt x="152" y="500"/>
                </a:lnTo>
                <a:lnTo>
                  <a:pt x="174" y="550"/>
                </a:lnTo>
                <a:lnTo>
                  <a:pt x="200" y="604"/>
                </a:lnTo>
                <a:lnTo>
                  <a:pt x="228" y="662"/>
                </a:lnTo>
                <a:lnTo>
                  <a:pt x="260" y="722"/>
                </a:lnTo>
                <a:lnTo>
                  <a:pt x="296" y="788"/>
                </a:lnTo>
                <a:lnTo>
                  <a:pt x="336" y="856"/>
                </a:lnTo>
                <a:lnTo>
                  <a:pt x="382" y="926"/>
                </a:lnTo>
                <a:lnTo>
                  <a:pt x="430" y="998"/>
                </a:lnTo>
                <a:lnTo>
                  <a:pt x="472" y="1052"/>
                </a:lnTo>
                <a:lnTo>
                  <a:pt x="514" y="1104"/>
                </a:lnTo>
                <a:lnTo>
                  <a:pt x="558" y="1152"/>
                </a:lnTo>
                <a:lnTo>
                  <a:pt x="602" y="1196"/>
                </a:lnTo>
                <a:lnTo>
                  <a:pt x="650" y="1238"/>
                </a:lnTo>
                <a:lnTo>
                  <a:pt x="696" y="1278"/>
                </a:lnTo>
                <a:lnTo>
                  <a:pt x="744" y="1314"/>
                </a:lnTo>
                <a:lnTo>
                  <a:pt x="794" y="1348"/>
                </a:lnTo>
                <a:lnTo>
                  <a:pt x="842" y="1380"/>
                </a:lnTo>
                <a:lnTo>
                  <a:pt x="892" y="1408"/>
                </a:lnTo>
                <a:lnTo>
                  <a:pt x="942" y="1434"/>
                </a:lnTo>
                <a:lnTo>
                  <a:pt x="990" y="1458"/>
                </a:lnTo>
                <a:lnTo>
                  <a:pt x="1038" y="1480"/>
                </a:lnTo>
                <a:lnTo>
                  <a:pt x="1086" y="1500"/>
                </a:lnTo>
                <a:lnTo>
                  <a:pt x="1134" y="1518"/>
                </a:lnTo>
                <a:lnTo>
                  <a:pt x="1180" y="1534"/>
                </a:lnTo>
                <a:lnTo>
                  <a:pt x="1224" y="1548"/>
                </a:lnTo>
                <a:lnTo>
                  <a:pt x="1268" y="1560"/>
                </a:lnTo>
                <a:lnTo>
                  <a:pt x="1350" y="1580"/>
                </a:lnTo>
                <a:lnTo>
                  <a:pt x="1424" y="1596"/>
                </a:lnTo>
                <a:lnTo>
                  <a:pt x="1486" y="1606"/>
                </a:lnTo>
                <a:lnTo>
                  <a:pt x="1540" y="1612"/>
                </a:lnTo>
                <a:lnTo>
                  <a:pt x="1578" y="1616"/>
                </a:lnTo>
                <a:lnTo>
                  <a:pt x="1612" y="1618"/>
                </a:lnTo>
                <a:lnTo>
                  <a:pt x="1580" y="1616"/>
                </a:lnTo>
                <a:lnTo>
                  <a:pt x="1540" y="1612"/>
                </a:lnTo>
                <a:lnTo>
                  <a:pt x="1488" y="1606"/>
                </a:lnTo>
                <a:lnTo>
                  <a:pt x="1426" y="1594"/>
                </a:lnTo>
                <a:lnTo>
                  <a:pt x="1354" y="1578"/>
                </a:lnTo>
                <a:lnTo>
                  <a:pt x="1274" y="1558"/>
                </a:lnTo>
                <a:lnTo>
                  <a:pt x="1230" y="1544"/>
                </a:lnTo>
                <a:lnTo>
                  <a:pt x="1186" y="1530"/>
                </a:lnTo>
                <a:lnTo>
                  <a:pt x="1142" y="1512"/>
                </a:lnTo>
                <a:lnTo>
                  <a:pt x="1096" y="1494"/>
                </a:lnTo>
                <a:lnTo>
                  <a:pt x="1048" y="1474"/>
                </a:lnTo>
                <a:lnTo>
                  <a:pt x="1002" y="1450"/>
                </a:lnTo>
                <a:lnTo>
                  <a:pt x="954" y="1426"/>
                </a:lnTo>
                <a:lnTo>
                  <a:pt x="906" y="1398"/>
                </a:lnTo>
                <a:lnTo>
                  <a:pt x="858" y="1368"/>
                </a:lnTo>
                <a:lnTo>
                  <a:pt x="810" y="1336"/>
                </a:lnTo>
                <a:lnTo>
                  <a:pt x="764" y="1300"/>
                </a:lnTo>
                <a:lnTo>
                  <a:pt x="718" y="1262"/>
                </a:lnTo>
                <a:lnTo>
                  <a:pt x="672" y="1220"/>
                </a:lnTo>
                <a:lnTo>
                  <a:pt x="626" y="1176"/>
                </a:lnTo>
                <a:lnTo>
                  <a:pt x="584" y="1128"/>
                </a:lnTo>
                <a:lnTo>
                  <a:pt x="542" y="1078"/>
                </a:lnTo>
                <a:lnTo>
                  <a:pt x="502" y="1024"/>
                </a:lnTo>
                <a:lnTo>
                  <a:pt x="464" y="966"/>
                </a:lnTo>
                <a:close/>
              </a:path>
            </a:pathLst>
          </a:custGeom>
          <a:solidFill>
            <a:srgbClr val="6019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2951163" y="4598988"/>
            <a:ext cx="1689100" cy="1587"/>
          </a:xfrm>
          <a:prstGeom prst="line">
            <a:avLst/>
          </a:prstGeom>
          <a:ln w="19050">
            <a:solidFill>
              <a:srgbClr val="9900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176588" y="5768975"/>
            <a:ext cx="2400300" cy="1588"/>
          </a:xfrm>
          <a:prstGeom prst="line">
            <a:avLst/>
          </a:prstGeom>
          <a:ln w="19050">
            <a:solidFill>
              <a:srgbClr val="9900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5607050" y="4868863"/>
            <a:ext cx="3309938" cy="457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经</a:t>
            </a:r>
            <a:r>
              <a:rPr lang="en-US" altLang="zh-CN" sz="2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LPF</a:t>
            </a:r>
            <a:r>
              <a:rPr lang="zh-CN" altLang="en-US" sz="2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即</a:t>
            </a:r>
            <a:r>
              <a:rPr lang="zh-CN" altLang="en-US" sz="2400" b="1" dirty="0">
                <a:solidFill>
                  <a:srgbClr val="000000"/>
                </a:solidFill>
                <a:latin typeface="宋体" pitchFamily="2" charset="-122"/>
                <a:cs typeface="Times New Roman" pitchFamily="18" charset="0"/>
              </a:rPr>
              <a:t>得解调输出</a:t>
            </a:r>
            <a:r>
              <a:rPr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： </a:t>
            </a:r>
            <a:endParaRPr lang="zh-CN" altLang="en-US" dirty="0"/>
          </a:p>
        </p:txBody>
      </p:sp>
      <p:graphicFrame>
        <p:nvGraphicFramePr>
          <p:cNvPr id="79888" name="Object 26"/>
          <p:cNvGraphicFramePr>
            <a:graphicFrameLocks noChangeAspect="1"/>
          </p:cNvGraphicFramePr>
          <p:nvPr/>
        </p:nvGraphicFramePr>
        <p:xfrm>
          <a:off x="2405063" y="2673350"/>
          <a:ext cx="4256087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6" name="Equation" r:id="rId8" imgW="2057400" imgH="279400" progId="Equation.DSMT4">
                  <p:embed/>
                </p:oleObj>
              </mc:Choice>
              <mc:Fallback>
                <p:oleObj name="Equation" r:id="rId8" imgW="2057400" imgH="2794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63" y="2673350"/>
                        <a:ext cx="4256087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椭圆形标注 20"/>
          <p:cNvSpPr>
            <a:spLocks noChangeArrowheads="1"/>
          </p:cNvSpPr>
          <p:nvPr/>
        </p:nvSpPr>
        <p:spPr bwMode="auto">
          <a:xfrm>
            <a:off x="4170363" y="3265488"/>
            <a:ext cx="1022350" cy="577850"/>
          </a:xfrm>
          <a:prstGeom prst="wedgeEllipseCallout">
            <a:avLst>
              <a:gd name="adj1" fmla="val -11648"/>
              <a:gd name="adj2" fmla="val -48079"/>
            </a:avLst>
          </a:prstGeom>
          <a:noFill/>
          <a:ln w="12700" algn="ctr">
            <a:solidFill>
              <a:srgbClr val="0000CC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2" name="椭圆形标注 21"/>
          <p:cNvSpPr>
            <a:spLocks noChangeArrowheads="1"/>
          </p:cNvSpPr>
          <p:nvPr/>
        </p:nvSpPr>
        <p:spPr bwMode="auto">
          <a:xfrm>
            <a:off x="5648325" y="3221038"/>
            <a:ext cx="1733550" cy="666750"/>
          </a:xfrm>
          <a:prstGeom prst="wedgeEllipseCallout">
            <a:avLst>
              <a:gd name="adj1" fmla="val -26375"/>
              <a:gd name="adj2" fmla="val 101667"/>
            </a:avLst>
          </a:prstGeom>
          <a:noFill/>
          <a:ln w="12700" algn="ctr">
            <a:solidFill>
              <a:srgbClr val="0000CC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graphicFrame>
        <p:nvGraphicFramePr>
          <p:cNvPr id="79891" name="Object 22"/>
          <p:cNvGraphicFramePr>
            <a:graphicFrameLocks noChangeAspect="1"/>
          </p:cNvGraphicFramePr>
          <p:nvPr/>
        </p:nvGraphicFramePr>
        <p:xfrm>
          <a:off x="1196975" y="998538"/>
          <a:ext cx="7110413" cy="170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7" name="Visio" r:id="rId10" imgW="2455306" imgH="1210825" progId="Visio.Drawing.11">
                  <p:embed/>
                </p:oleObj>
              </mc:Choice>
              <mc:Fallback>
                <p:oleObj name="Visio" r:id="rId10" imgW="2455306" imgH="1210825" progId="Visio.Drawing.11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1138"/>
                      <a:stretch>
                        <a:fillRect/>
                      </a:stretch>
                    </p:blipFill>
                    <p:spPr bwMode="auto">
                      <a:xfrm>
                        <a:off x="1196975" y="998538"/>
                        <a:ext cx="7110413" cy="1709737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92" name="AutoShape 23"/>
          <p:cNvSpPr>
            <a:spLocks noChangeArrowheads="1"/>
          </p:cNvSpPr>
          <p:nvPr/>
        </p:nvSpPr>
        <p:spPr bwMode="auto">
          <a:xfrm>
            <a:off x="5199063" y="3444875"/>
            <a:ext cx="404812" cy="269875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CC99FF"/>
          </a:solidFill>
          <a:ln>
            <a:noFill/>
          </a:ln>
          <a:effectLst>
            <a:prstShdw prst="shdw17" dist="17961" dir="2700000">
              <a:srgbClr val="7A5C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93" name="Rectangle 24"/>
          <p:cNvSpPr>
            <a:spLocks noChangeArrowheads="1"/>
          </p:cNvSpPr>
          <p:nvPr/>
        </p:nvSpPr>
        <p:spPr bwMode="auto">
          <a:xfrm>
            <a:off x="1781175" y="5994400"/>
            <a:ext cx="4900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latin typeface="Times New Roman" pitchFamily="18" charset="0"/>
                <a:ea typeface="楷体_GB2312" pitchFamily="49" charset="-122"/>
              </a:rPr>
              <a:t>K</a:t>
            </a:r>
            <a:r>
              <a:rPr lang="en-US" altLang="zh-CN" sz="2400" b="1" i="1" baseline="-25000">
                <a:latin typeface="Times New Roman" pitchFamily="18" charset="0"/>
                <a:ea typeface="楷体_GB2312" pitchFamily="49" charset="-122"/>
              </a:rPr>
              <a:t>d</a:t>
            </a:r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为</a:t>
            </a:r>
            <a:r>
              <a:rPr lang="zh-CN" altLang="en-US" sz="2400" b="1">
                <a:solidFill>
                  <a:schemeClr val="hlink"/>
                </a:solidFill>
                <a:latin typeface="Times New Roman" pitchFamily="18" charset="0"/>
                <a:ea typeface="楷体_GB2312" pitchFamily="49" charset="-122"/>
              </a:rPr>
              <a:t>鉴频器灵敏度</a:t>
            </a: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，单位为</a:t>
            </a:r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V/rad/s</a:t>
            </a:r>
          </a:p>
        </p:txBody>
      </p:sp>
      <p:sp>
        <p:nvSpPr>
          <p:cNvPr id="79894" name="Rectangle 25"/>
          <p:cNvSpPr>
            <a:spLocks noChangeArrowheads="1"/>
          </p:cNvSpPr>
          <p:nvPr/>
        </p:nvSpPr>
        <p:spPr bwMode="auto">
          <a:xfrm>
            <a:off x="927100" y="323850"/>
            <a:ext cx="2835275" cy="579438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5400000" algn="t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65000"/>
              <a:buFont typeface="Wingdings" pitchFamily="2" charset="2"/>
              <a:buNone/>
            </a:pPr>
            <a:r>
              <a:rPr lang="zh-CN" altLang="en-US" sz="2800">
                <a:latin typeface="黑体" pitchFamily="2" charset="-122"/>
                <a:ea typeface="黑体" pitchFamily="2" charset="-122"/>
              </a:rPr>
              <a:t>振幅鉴频器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E1504C9-DAB4-4B81-9680-5F496E9B238E}" type="slidenum">
              <a:rPr lang="en-US" altLang="zh-CN" smtClean="0"/>
              <a:pPr eaLnBrk="1" hangingPunct="1"/>
              <a:t>78</a:t>
            </a:fld>
            <a:endParaRPr lang="en-US" altLang="zh-CN"/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1133475"/>
            <a:ext cx="3509963" cy="4953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sz="2400" b="0">
                <a:latin typeface="Arial" charset="0"/>
                <a:ea typeface="华文细黑" pitchFamily="2" charset="-122"/>
              </a:rPr>
              <a:t>仅适用于</a:t>
            </a:r>
            <a:r>
              <a:rPr lang="en-US" altLang="zh-CN" sz="2400" b="0">
                <a:latin typeface="Arial" charset="0"/>
                <a:ea typeface="华文细黑" pitchFamily="2" charset="-122"/>
              </a:rPr>
              <a:t>NBFM</a:t>
            </a:r>
            <a:r>
              <a:rPr lang="zh-CN" altLang="en-US" sz="2400" b="0">
                <a:latin typeface="Arial" charset="0"/>
                <a:ea typeface="华文细黑" pitchFamily="2" charset="-122"/>
              </a:rPr>
              <a:t>信号</a:t>
            </a:r>
            <a:endParaRPr lang="zh-CN" altLang="en-US" sz="2400">
              <a:latin typeface="Arial" charset="0"/>
              <a:ea typeface="华文细黑" pitchFamily="2" charset="-122"/>
            </a:endParaRPr>
          </a:p>
        </p:txBody>
      </p:sp>
      <p:graphicFrame>
        <p:nvGraphicFramePr>
          <p:cNvPr id="80900" name="Object 3"/>
          <p:cNvGraphicFramePr>
            <a:graphicFrameLocks noChangeAspect="1"/>
          </p:cNvGraphicFramePr>
          <p:nvPr/>
        </p:nvGraphicFramePr>
        <p:xfrm>
          <a:off x="1150938" y="1673225"/>
          <a:ext cx="7046912" cy="171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30" name="图片" r:id="rId3" imgW="3583048" imgH="918964" progId="Word.Picture.8">
                  <p:embed/>
                </p:oleObj>
              </mc:Choice>
              <mc:Fallback>
                <p:oleObj name="图片" r:id="rId3" imgW="3583048" imgH="918964" progId="Word.Pictur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1673225"/>
                        <a:ext cx="7046912" cy="1716088"/>
                      </a:xfrm>
                      <a:prstGeom prst="rect">
                        <a:avLst/>
                      </a:prstGeom>
                      <a:solidFill>
                        <a:srgbClr val="E8E8E8"/>
                      </a:solidFill>
                      <a:ln>
                        <a:noFill/>
                      </a:ln>
                      <a:effectLst>
                        <a:outerShdw dist="38100" dir="2700000" algn="tl" rotWithShape="0">
                          <a:srgbClr val="000000">
                            <a:alpha val="39999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0053" name="Group 5"/>
          <p:cNvGrpSpPr>
            <a:grpSpLocks/>
          </p:cNvGrpSpPr>
          <p:nvPr/>
        </p:nvGrpSpPr>
        <p:grpSpPr bwMode="auto">
          <a:xfrm>
            <a:off x="0" y="2349500"/>
            <a:ext cx="4751388" cy="1811338"/>
            <a:chOff x="0" y="1480"/>
            <a:chExt cx="2993" cy="1141"/>
          </a:xfrm>
        </p:grpSpPr>
        <p:graphicFrame>
          <p:nvGraphicFramePr>
            <p:cNvPr id="80915" name="Object 6"/>
            <p:cNvGraphicFramePr>
              <a:graphicFrameLocks noChangeAspect="1"/>
            </p:cNvGraphicFramePr>
            <p:nvPr/>
          </p:nvGraphicFramePr>
          <p:xfrm>
            <a:off x="0" y="2273"/>
            <a:ext cx="2993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31" r:id="rId5" imgW="2870200" imgH="330200" progId="Equation.3">
                    <p:embed/>
                  </p:oleObj>
                </mc:Choice>
                <mc:Fallback>
                  <p:oleObj r:id="rId5" imgW="2870200" imgH="3302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273"/>
                          <a:ext cx="2993" cy="34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916" name="Line 7"/>
            <p:cNvSpPr>
              <a:spLocks noChangeShapeType="1"/>
            </p:cNvSpPr>
            <p:nvPr/>
          </p:nvSpPr>
          <p:spPr bwMode="auto">
            <a:xfrm flipV="1">
              <a:off x="2058" y="1480"/>
              <a:ext cx="0" cy="76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0056" name="Group 8"/>
          <p:cNvGrpSpPr>
            <a:grpSpLocks/>
          </p:cNvGrpSpPr>
          <p:nvPr/>
        </p:nvGrpSpPr>
        <p:grpSpPr bwMode="auto">
          <a:xfrm>
            <a:off x="1241425" y="3024188"/>
            <a:ext cx="3060700" cy="1819275"/>
            <a:chOff x="782" y="1905"/>
            <a:chExt cx="1928" cy="1146"/>
          </a:xfrm>
        </p:grpSpPr>
        <p:graphicFrame>
          <p:nvGraphicFramePr>
            <p:cNvPr id="80913" name="Object 9"/>
            <p:cNvGraphicFramePr>
              <a:graphicFrameLocks noChangeAspect="1"/>
            </p:cNvGraphicFramePr>
            <p:nvPr/>
          </p:nvGraphicFramePr>
          <p:xfrm>
            <a:off x="782" y="2755"/>
            <a:ext cx="1219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32" name="公式" r:id="rId7" imgW="939800" imgH="228600" progId="Equation.3">
                    <p:embed/>
                  </p:oleObj>
                </mc:Choice>
                <mc:Fallback>
                  <p:oleObj name="公式" r:id="rId7" imgW="939800" imgH="2286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2" y="2755"/>
                          <a:ext cx="1219" cy="29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914" name="Line 10"/>
            <p:cNvSpPr>
              <a:spLocks noChangeShapeType="1"/>
            </p:cNvSpPr>
            <p:nvPr/>
          </p:nvSpPr>
          <p:spPr bwMode="auto">
            <a:xfrm flipV="1">
              <a:off x="1859" y="1905"/>
              <a:ext cx="851" cy="822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0059" name="Group 11"/>
          <p:cNvGrpSpPr>
            <a:grpSpLocks/>
          </p:cNvGrpSpPr>
          <p:nvPr/>
        </p:nvGrpSpPr>
        <p:grpSpPr bwMode="auto">
          <a:xfrm>
            <a:off x="2411413" y="2438400"/>
            <a:ext cx="5356225" cy="3654425"/>
            <a:chOff x="1519" y="1536"/>
            <a:chExt cx="3374" cy="2302"/>
          </a:xfrm>
        </p:grpSpPr>
        <p:graphicFrame>
          <p:nvGraphicFramePr>
            <p:cNvPr id="80911" name="Object 12"/>
            <p:cNvGraphicFramePr>
              <a:graphicFrameLocks noChangeAspect="1"/>
            </p:cNvGraphicFramePr>
            <p:nvPr/>
          </p:nvGraphicFramePr>
          <p:xfrm>
            <a:off x="1519" y="3436"/>
            <a:ext cx="3374" cy="4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33" r:id="rId9" imgW="3276600" imgH="393700" progId="Equation.3">
                    <p:embed/>
                  </p:oleObj>
                </mc:Choice>
                <mc:Fallback>
                  <p:oleObj r:id="rId9" imgW="3276600" imgH="3937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9" y="3436"/>
                          <a:ext cx="3374" cy="40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912" name="Line 13"/>
            <p:cNvSpPr>
              <a:spLocks noChangeShapeType="1"/>
            </p:cNvSpPr>
            <p:nvPr/>
          </p:nvSpPr>
          <p:spPr bwMode="auto">
            <a:xfrm flipH="1" flipV="1">
              <a:off x="2993" y="1536"/>
              <a:ext cx="199" cy="1843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0062" name="Group 14"/>
          <p:cNvGrpSpPr>
            <a:grpSpLocks/>
          </p:cNvGrpSpPr>
          <p:nvPr/>
        </p:nvGrpSpPr>
        <p:grpSpPr bwMode="auto">
          <a:xfrm>
            <a:off x="5292725" y="2303463"/>
            <a:ext cx="2609850" cy="2698750"/>
            <a:chOff x="3334" y="1451"/>
            <a:chExt cx="1644" cy="1700"/>
          </a:xfrm>
        </p:grpSpPr>
        <p:graphicFrame>
          <p:nvGraphicFramePr>
            <p:cNvPr id="80909" name="Object 15"/>
            <p:cNvGraphicFramePr>
              <a:graphicFrameLocks noChangeAspect="1"/>
            </p:cNvGraphicFramePr>
            <p:nvPr/>
          </p:nvGraphicFramePr>
          <p:xfrm>
            <a:off x="3334" y="2727"/>
            <a:ext cx="1644" cy="4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34" name="公式" r:id="rId11" imgW="1511300" imgH="393700" progId="Equation.3">
                    <p:embed/>
                  </p:oleObj>
                </mc:Choice>
                <mc:Fallback>
                  <p:oleObj name="公式" r:id="rId11" imgW="1511300" imgH="3937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4" y="2727"/>
                          <a:ext cx="1644" cy="42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910" name="Line 16"/>
            <p:cNvSpPr>
              <a:spLocks noChangeShapeType="1"/>
            </p:cNvSpPr>
            <p:nvPr/>
          </p:nvSpPr>
          <p:spPr bwMode="auto">
            <a:xfrm flipV="1">
              <a:off x="3730" y="1451"/>
              <a:ext cx="0" cy="1191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0065" name="Group 17"/>
          <p:cNvGrpSpPr>
            <a:grpSpLocks/>
          </p:cNvGrpSpPr>
          <p:nvPr/>
        </p:nvGrpSpPr>
        <p:grpSpPr bwMode="auto">
          <a:xfrm>
            <a:off x="6867525" y="2484438"/>
            <a:ext cx="2025650" cy="1608137"/>
            <a:chOff x="4326" y="1593"/>
            <a:chExt cx="1276" cy="1013"/>
          </a:xfrm>
        </p:grpSpPr>
        <p:graphicFrame>
          <p:nvGraphicFramePr>
            <p:cNvPr id="80907" name="Object 18"/>
            <p:cNvGraphicFramePr>
              <a:graphicFrameLocks noChangeAspect="1"/>
            </p:cNvGraphicFramePr>
            <p:nvPr/>
          </p:nvGraphicFramePr>
          <p:xfrm>
            <a:off x="4326" y="2160"/>
            <a:ext cx="1276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35" name="公式" r:id="rId13" imgW="1167893" imgH="406224" progId="Equation.3">
                    <p:embed/>
                  </p:oleObj>
                </mc:Choice>
                <mc:Fallback>
                  <p:oleObj name="公式" r:id="rId13" imgW="1167893" imgH="406224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6" y="2160"/>
                          <a:ext cx="1276" cy="44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908" name="Line 19"/>
            <p:cNvSpPr>
              <a:spLocks noChangeShapeType="1"/>
            </p:cNvSpPr>
            <p:nvPr/>
          </p:nvSpPr>
          <p:spPr bwMode="auto">
            <a:xfrm flipV="1">
              <a:off x="4808" y="1593"/>
              <a:ext cx="0" cy="539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0906" name="矩形 9"/>
          <p:cNvSpPr>
            <a:spLocks noChangeArrowheads="1"/>
          </p:cNvSpPr>
          <p:nvPr/>
        </p:nvSpPr>
        <p:spPr bwMode="auto">
          <a:xfrm>
            <a:off x="701675" y="323850"/>
            <a:ext cx="25654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55000"/>
            </a:pPr>
            <a:r>
              <a:rPr lang="en-US" altLang="zh-CN" sz="2400" b="1">
                <a:solidFill>
                  <a:srgbClr val="990099"/>
                </a:solidFill>
                <a:latin typeface="黑体" pitchFamily="2" charset="-122"/>
                <a:ea typeface="黑体" pitchFamily="2" charset="-122"/>
              </a:rPr>
              <a:t>2)</a:t>
            </a:r>
            <a:r>
              <a:rPr lang="zh-CN" altLang="en-US" sz="2400" b="1">
                <a:solidFill>
                  <a:srgbClr val="990099"/>
                </a:solidFill>
                <a:latin typeface="黑体" pitchFamily="2" charset="-122"/>
                <a:ea typeface="黑体" pitchFamily="2" charset="-122"/>
              </a:rPr>
              <a:t>相干解调</a:t>
            </a:r>
            <a:endParaRPr lang="en-US" altLang="zh-CN" sz="2400" b="1">
              <a:solidFill>
                <a:srgbClr val="990099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0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0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0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0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0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0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ED9244F-582A-459F-8C31-5E919EA58E88}" type="slidenum">
              <a:rPr lang="en-US" altLang="zh-CN" smtClean="0"/>
              <a:pPr eaLnBrk="1" hangingPunct="1"/>
              <a:t>79</a:t>
            </a:fld>
            <a:endParaRPr lang="en-US" altLang="zh-CN"/>
          </a:p>
        </p:txBody>
      </p:sp>
      <p:sp>
        <p:nvSpPr>
          <p:cNvPr id="9" name="Text Box 36"/>
          <p:cNvSpPr txBox="1">
            <a:spLocks noChangeArrowheads="1"/>
          </p:cNvSpPr>
          <p:nvPr/>
        </p:nvSpPr>
        <p:spPr bwMode="gray">
          <a:xfrm>
            <a:off x="-6350" y="406400"/>
            <a:ext cx="5645150" cy="588963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99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altLang="en-US" sz="3200" b="1">
                <a:solidFill>
                  <a:schemeClr val="bg1"/>
                </a:solidFill>
                <a:latin typeface="Arial" charset="0"/>
                <a:ea typeface="黑体" pitchFamily="2" charset="-122"/>
              </a:rPr>
              <a:t>§</a:t>
            </a:r>
            <a:r>
              <a:rPr lang="en-US" altLang="zh-CN" sz="3200" b="1">
                <a:solidFill>
                  <a:schemeClr val="bg1"/>
                </a:solidFill>
                <a:latin typeface="Arial" charset="0"/>
                <a:ea typeface="黑体" pitchFamily="2" charset="-122"/>
                <a:cs typeface="Arial" charset="0"/>
              </a:rPr>
              <a:t>5.4  </a:t>
            </a:r>
            <a:r>
              <a:rPr lang="zh-CN" altLang="en-US" sz="3200" b="1">
                <a:solidFill>
                  <a:schemeClr val="bg1"/>
                </a:solidFill>
                <a:latin typeface="Arial" charset="0"/>
                <a:ea typeface="黑体" pitchFamily="2" charset="-122"/>
              </a:rPr>
              <a:t>调频系统的抗噪声性能</a:t>
            </a:r>
            <a:endParaRPr lang="zh-CN" sz="3200" b="1" noProof="1">
              <a:solidFill>
                <a:schemeClr val="bg1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746125" y="1133475"/>
            <a:ext cx="715645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indent="304800" eaLnBrk="0" hangingPunct="0">
              <a:lnSpc>
                <a:spcPts val="2800"/>
              </a:lnSpc>
              <a:defRPr/>
            </a:pPr>
            <a:r>
              <a:rPr lang="en-US" altLang="zh-CN" sz="2400" b="1"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FM</a:t>
            </a:r>
            <a:r>
              <a:rPr lang="zh-CN" altLang="en-US" sz="2400" b="1">
                <a:solidFill>
                  <a:schemeClr val="hlink"/>
                </a:solidFill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非相干解调</a:t>
            </a:r>
            <a:r>
              <a:rPr lang="zh-CN" altLang="en-US" sz="2400" b="1"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的抗噪声性能：</a:t>
            </a:r>
          </a:p>
        </p:txBody>
      </p:sp>
      <p:sp>
        <p:nvSpPr>
          <p:cNvPr id="17306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66576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81927" name="Object 15"/>
          <p:cNvGraphicFramePr>
            <a:graphicFrameLocks noChangeAspect="1"/>
          </p:cNvGraphicFramePr>
          <p:nvPr/>
        </p:nvGraphicFramePr>
        <p:xfrm>
          <a:off x="522288" y="1538288"/>
          <a:ext cx="8235950" cy="199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8" name="Visio" r:id="rId4" imgW="7483210" imgH="1813326" progId="Visio.Drawing.11">
                  <p:embed/>
                </p:oleObj>
              </mc:Choice>
              <mc:Fallback>
                <p:oleObj name="Visio" r:id="rId4" imgW="7483210" imgH="1813326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8" y="1538288"/>
                        <a:ext cx="8235950" cy="199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79" name="Rectangle 23"/>
          <p:cNvSpPr>
            <a:spLocks noChangeArrowheads="1"/>
          </p:cNvSpPr>
          <p:nvPr/>
        </p:nvSpPr>
        <p:spPr bwMode="auto">
          <a:xfrm>
            <a:off x="1062038" y="3068638"/>
            <a:ext cx="7050087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i="1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i="1">
                <a:latin typeface="Times New Roman" pitchFamily="18" charset="0"/>
                <a:ea typeface="楷体_GB2312" pitchFamily="49" charset="-122"/>
              </a:rPr>
              <a:t>t</a:t>
            </a:r>
            <a:r>
              <a:rPr lang="en-US" altLang="zh-CN" sz="2400">
                <a:latin typeface="Times New Roman" pitchFamily="18" charset="0"/>
                <a:ea typeface="楷体_GB2312" pitchFamily="49" charset="-122"/>
              </a:rPr>
              <a:t>) </a:t>
            </a:r>
            <a:r>
              <a:rPr lang="zh-CN" altLang="en-US" sz="2400">
                <a:latin typeface="Times New Roman" pitchFamily="18" charset="0"/>
                <a:ea typeface="楷体_GB2312" pitchFamily="49" charset="-122"/>
              </a:rPr>
              <a:t>－均值为零，单边功率谱密度为</a:t>
            </a:r>
            <a:r>
              <a:rPr lang="en-US" altLang="zh-CN" sz="2400" i="1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aseline="-25000">
                <a:latin typeface="Times New Roman" pitchFamily="18" charset="0"/>
                <a:ea typeface="楷体_GB2312" pitchFamily="49" charset="-122"/>
              </a:rPr>
              <a:t>0</a:t>
            </a:r>
            <a:r>
              <a:rPr lang="zh-CN" altLang="en-US" sz="2400">
                <a:latin typeface="Times New Roman" pitchFamily="18" charset="0"/>
                <a:ea typeface="楷体_GB2312" pitchFamily="49" charset="-122"/>
              </a:rPr>
              <a:t>的高斯白噪声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341313" y="3563938"/>
            <a:ext cx="2533650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大信噪比时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：  </a:t>
            </a:r>
            <a:endParaRPr lang="en-US" altLang="zh-CN" sz="24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81930" name="Object 6"/>
          <p:cNvGraphicFramePr>
            <a:graphicFrameLocks noChangeAspect="1"/>
          </p:cNvGraphicFramePr>
          <p:nvPr/>
        </p:nvGraphicFramePr>
        <p:xfrm>
          <a:off x="2951163" y="4014788"/>
          <a:ext cx="26670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9" name="Equation" r:id="rId6" imgW="1218671" imgH="253890" progId="Equation.DSMT4">
                  <p:embed/>
                </p:oleObj>
              </mc:Choice>
              <mc:Fallback>
                <p:oleObj name="Equation" r:id="rId6" imgW="1218671" imgH="2538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3" y="4014788"/>
                        <a:ext cx="2667000" cy="5556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000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1" name="矩形 9"/>
          <p:cNvSpPr>
            <a:spLocks noChangeArrowheads="1"/>
          </p:cNvSpPr>
          <p:nvPr/>
        </p:nvSpPr>
        <p:spPr bwMode="auto">
          <a:xfrm>
            <a:off x="6327775" y="4103688"/>
            <a:ext cx="18669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55000"/>
            </a:pPr>
            <a:r>
              <a:rPr lang="zh-CN" altLang="en-US" sz="20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单音调制时</a:t>
            </a:r>
            <a:endParaRPr lang="en-US" altLang="zh-CN" sz="200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0684" name="Rectangle 28"/>
          <p:cNvSpPr>
            <a:spLocks noChangeArrowheads="1"/>
          </p:cNvSpPr>
          <p:nvPr/>
        </p:nvSpPr>
        <p:spPr bwMode="auto">
          <a:xfrm>
            <a:off x="0" y="4959350"/>
            <a:ext cx="8893175" cy="10414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2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/>
            </a:pPr>
            <a:r>
              <a:rPr lang="zh-CN" altLang="en-US" sz="2400">
                <a:latin typeface="Times New Roman" pitchFamily="18" charset="0"/>
                <a:ea typeface="华文细黑" pitchFamily="2" charset="-122"/>
              </a:rPr>
              <a:t>在大信噪比时，宽带调频系统的抗噪声性能好。</a:t>
            </a:r>
          </a:p>
          <a:p>
            <a:pPr lvl="2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None/>
              <a:defRPr/>
            </a:pPr>
            <a:r>
              <a:rPr lang="zh-CN" altLang="en-US" sz="2400">
                <a:latin typeface="Times New Roman" pitchFamily="18" charset="0"/>
                <a:ea typeface="华文细黑" pitchFamily="2" charset="-122"/>
              </a:rPr>
              <a:t>   例</a:t>
            </a:r>
            <a:r>
              <a:rPr lang="en-US" altLang="zh-CN" sz="2400">
                <a:latin typeface="Times New Roman" pitchFamily="18" charset="0"/>
                <a:ea typeface="华文细黑" pitchFamily="2" charset="-122"/>
              </a:rPr>
              <a:t>:</a:t>
            </a:r>
            <a:r>
              <a:rPr lang="zh-CN" altLang="en-US" sz="2400">
                <a:latin typeface="Times New Roman" pitchFamily="18" charset="0"/>
                <a:ea typeface="华文细黑" pitchFamily="2" charset="-122"/>
              </a:rPr>
              <a:t>调频广播中常取</a:t>
            </a:r>
            <a:r>
              <a:rPr lang="en-US" altLang="zh-CN" sz="2400" i="1">
                <a:latin typeface="Times New Roman" pitchFamily="18" charset="0"/>
                <a:ea typeface="华文细黑" pitchFamily="2" charset="-122"/>
              </a:rPr>
              <a:t>m</a:t>
            </a:r>
            <a:r>
              <a:rPr lang="en-US" altLang="zh-CN" sz="2400" i="1" baseline="-25000">
                <a:latin typeface="Times New Roman" pitchFamily="18" charset="0"/>
                <a:ea typeface="华文细黑" pitchFamily="2" charset="-122"/>
              </a:rPr>
              <a:t>f</a:t>
            </a:r>
            <a:r>
              <a:rPr lang="en-US" altLang="zh-CN" sz="2400">
                <a:latin typeface="Times New Roman" pitchFamily="18" charset="0"/>
                <a:ea typeface="华文细黑" pitchFamily="2" charset="-122"/>
              </a:rPr>
              <a:t> =5</a:t>
            </a:r>
            <a:r>
              <a:rPr lang="zh-CN" altLang="en-US" sz="2400">
                <a:latin typeface="Times New Roman" pitchFamily="18" charset="0"/>
                <a:ea typeface="华文细黑" pitchFamily="2" charset="-122"/>
              </a:rPr>
              <a:t>，则制度增益</a:t>
            </a:r>
            <a:r>
              <a:rPr lang="en-US" altLang="zh-CN" sz="2400" i="1">
                <a:latin typeface="Times New Roman" pitchFamily="18" charset="0"/>
                <a:ea typeface="华文细黑" pitchFamily="2" charset="-122"/>
              </a:rPr>
              <a:t>G</a:t>
            </a:r>
            <a:r>
              <a:rPr lang="en-US" altLang="zh-CN" sz="2400" baseline="-25000">
                <a:latin typeface="Times New Roman" pitchFamily="18" charset="0"/>
                <a:ea typeface="华文细黑" pitchFamily="2" charset="-122"/>
              </a:rPr>
              <a:t>FM</a:t>
            </a:r>
            <a:r>
              <a:rPr lang="en-US" altLang="zh-CN" sz="2400">
                <a:latin typeface="Times New Roman" pitchFamily="18" charset="0"/>
                <a:ea typeface="华文细黑" pitchFamily="2" charset="-122"/>
              </a:rPr>
              <a:t> =450</a:t>
            </a:r>
            <a:r>
              <a:rPr lang="zh-CN" altLang="en-US" sz="2400">
                <a:latin typeface="Times New Roman" pitchFamily="18" charset="0"/>
                <a:ea typeface="华文细黑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7C1CFE9-30AF-44E5-8BE4-B948CD9B4C77}" type="slidenum">
              <a:rPr lang="en-US" altLang="zh-CN" smtClean="0"/>
              <a:pPr eaLnBrk="1" hangingPunct="1"/>
              <a:t>8</a:t>
            </a:fld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0388" y="1223963"/>
            <a:ext cx="2366962" cy="6492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en-US" altLang="zh-CN" sz="2800">
                <a:solidFill>
                  <a:srgbClr val="0000CC"/>
                </a:solidFill>
                <a:latin typeface="华文细黑" pitchFamily="2" charset="-122"/>
                <a:ea typeface="华文细黑" pitchFamily="2" charset="-122"/>
              </a:rPr>
              <a:t> </a:t>
            </a:r>
            <a:r>
              <a:rPr lang="zh-CN" altLang="en-US" sz="2800">
                <a:latin typeface="华文细黑" pitchFamily="2" charset="-122"/>
                <a:ea typeface="华文细黑" pitchFamily="2" charset="-122"/>
              </a:rPr>
              <a:t>一般模型</a:t>
            </a:r>
            <a:endParaRPr lang="en-US" altLang="zh-CN" sz="2800">
              <a:solidFill>
                <a:schemeClr val="tx2"/>
              </a:solidFill>
              <a:latin typeface="华文细黑" pitchFamily="2" charset="-122"/>
              <a:ea typeface="华文细黑" pitchFamily="2" charset="-122"/>
            </a:endParaRPr>
          </a:p>
        </p:txBody>
      </p:sp>
      <p:graphicFrame>
        <p:nvGraphicFramePr>
          <p:cNvPr id="9220" name="Object 5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2022475" y="2051050"/>
          <a:ext cx="3883025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Visio" r:id="rId3" imgW="1110388" imgH="422031" progId="Visio.Drawing.11">
                  <p:embed/>
                </p:oleObj>
              </mc:Choice>
              <mc:Fallback>
                <p:oleObj name="Visio" r:id="rId3" imgW="1110388" imgH="422031" progId="Visio.Drawing.11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2475" y="2051050"/>
                        <a:ext cx="3883025" cy="160020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5E5E76">
                              <a:alpha val="43999"/>
                            </a:srgbClr>
                          </a:gs>
                          <a:gs pos="100000">
                            <a:srgbClr val="CCCCFF">
                              <a:alpha val="28998"/>
                            </a:srgbClr>
                          </a:gs>
                        </a:gsLst>
                        <a:lin ang="5400000" scaled="1"/>
                      </a:gradFill>
                      <a:ln w="9525">
                        <a:solidFill>
                          <a:srgbClr val="EFD5F3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36"/>
          <p:cNvSpPr txBox="1">
            <a:spLocks noChangeArrowheads="1"/>
          </p:cNvSpPr>
          <p:nvPr/>
        </p:nvSpPr>
        <p:spPr bwMode="gray">
          <a:xfrm>
            <a:off x="0" y="279400"/>
            <a:ext cx="7200900" cy="588963"/>
          </a:xfrm>
          <a:prstGeom prst="rect">
            <a:avLst/>
          </a:prstGeom>
          <a:solidFill>
            <a:srgbClr val="003399"/>
          </a:solidFill>
          <a:ln w="9525">
            <a:solidFill>
              <a:srgbClr val="0033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altLang="en-US" sz="3200" b="1">
                <a:solidFill>
                  <a:schemeClr val="bg1"/>
                </a:solidFill>
                <a:latin typeface="Arial" charset="0"/>
                <a:ea typeface="黑体" pitchFamily="2" charset="-122"/>
              </a:rPr>
              <a:t>§</a:t>
            </a:r>
            <a:r>
              <a:rPr lang="en-US" altLang="zh-CN" sz="3200" b="1">
                <a:solidFill>
                  <a:schemeClr val="bg1"/>
                </a:solidFill>
                <a:latin typeface="Arial" charset="0"/>
                <a:ea typeface="黑体" pitchFamily="2" charset="-122"/>
                <a:cs typeface="Arial" charset="0"/>
              </a:rPr>
              <a:t>5.1</a:t>
            </a:r>
            <a:r>
              <a:rPr lang="en-US" altLang="zh-CN" sz="3200" b="1">
                <a:solidFill>
                  <a:schemeClr val="bg1"/>
                </a:solidFill>
                <a:latin typeface="Arial" charset="0"/>
                <a:ea typeface="黑体" pitchFamily="2" charset="-122"/>
              </a:rPr>
              <a:t>   </a:t>
            </a:r>
            <a:r>
              <a:rPr lang="zh-CN" altLang="en-US" sz="3200" b="1">
                <a:solidFill>
                  <a:schemeClr val="bg1"/>
                </a:solidFill>
                <a:latin typeface="Arial" charset="0"/>
                <a:ea typeface="黑体" pitchFamily="2" charset="-122"/>
              </a:rPr>
              <a:t>幅度调制（线性调制）的原理</a:t>
            </a:r>
            <a:endParaRPr lang="zh-CN" sz="3200" b="1" noProof="1">
              <a:solidFill>
                <a:schemeClr val="bg1"/>
              </a:solidFill>
              <a:latin typeface="Arial" charset="0"/>
              <a:ea typeface="黑体" pitchFamily="2" charset="-122"/>
            </a:endParaRPr>
          </a:p>
        </p:txBody>
      </p:sp>
      <p:graphicFrame>
        <p:nvGraphicFramePr>
          <p:cNvPr id="9222" name="Object 12"/>
          <p:cNvGraphicFramePr>
            <a:graphicFrameLocks noChangeAspect="1"/>
          </p:cNvGraphicFramePr>
          <p:nvPr/>
        </p:nvGraphicFramePr>
        <p:xfrm>
          <a:off x="1638300" y="4362450"/>
          <a:ext cx="41275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Equation" r:id="rId5" imgW="1625600" imgH="228600" progId="Equation.DSMT4">
                  <p:embed/>
                </p:oleObj>
              </mc:Choice>
              <mc:Fallback>
                <p:oleObj name="Equation" r:id="rId5" imgW="1625600" imgH="228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4362450"/>
                        <a:ext cx="4127500" cy="5810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Object 13"/>
          <p:cNvGraphicFramePr>
            <a:graphicFrameLocks noChangeAspect="1"/>
          </p:cNvGraphicFramePr>
          <p:nvPr/>
        </p:nvGraphicFramePr>
        <p:xfrm>
          <a:off x="1416050" y="5184775"/>
          <a:ext cx="657860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name="Equation" r:id="rId7" imgW="2590800" imgH="393700" progId="Equation.DSMT4">
                  <p:embed/>
                </p:oleObj>
              </mc:Choice>
              <mc:Fallback>
                <p:oleObj name="Equation" r:id="rId7" imgW="2590800" imgH="3937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5184775"/>
                        <a:ext cx="6578600" cy="10001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线形标注 2(无边框) 27"/>
          <p:cNvSpPr/>
          <p:nvPr/>
        </p:nvSpPr>
        <p:spPr>
          <a:xfrm>
            <a:off x="6083300" y="3028950"/>
            <a:ext cx="1778000" cy="622300"/>
          </a:xfrm>
          <a:prstGeom prst="callout2">
            <a:avLst>
              <a:gd name="adj1" fmla="val 51684"/>
              <a:gd name="adj2" fmla="val -2126"/>
              <a:gd name="adj3" fmla="val 46618"/>
              <a:gd name="adj4" fmla="val -38834"/>
              <a:gd name="adj5" fmla="val -26839"/>
              <a:gd name="adj6" fmla="val -82135"/>
            </a:avLst>
          </a:prstGeom>
          <a:solidFill>
            <a:schemeClr val="bg2">
              <a:lumMod val="10000"/>
              <a:lumOff val="90000"/>
            </a:schemeClr>
          </a:solidFill>
          <a:ln w="9525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rgbClr val="0000CC"/>
                </a:solidFill>
                <a:latin typeface="宋体" pitchFamily="2" charset="-122"/>
                <a:ea typeface="宋体" pitchFamily="2" charset="-122"/>
              </a:rPr>
              <a:t>边带滤波器</a:t>
            </a:r>
          </a:p>
        </p:txBody>
      </p:sp>
      <p:graphicFrame>
        <p:nvGraphicFramePr>
          <p:cNvPr id="9225" name="Object 15"/>
          <p:cNvGraphicFramePr>
            <a:graphicFrameLocks noChangeAspect="1"/>
          </p:cNvGraphicFramePr>
          <p:nvPr/>
        </p:nvGraphicFramePr>
        <p:xfrm>
          <a:off x="5949950" y="3562350"/>
          <a:ext cx="207803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Equation" r:id="rId9" imgW="863225" imgH="203112" progId="Equation.DSMT4">
                  <p:embed/>
                </p:oleObj>
              </mc:Choice>
              <mc:Fallback>
                <p:oleObj name="Equation" r:id="rId9" imgW="863225" imgH="203112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9950" y="3562350"/>
                        <a:ext cx="2078038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586F1BE-D2D7-41BF-801D-EE15B008730A}" type="slidenum">
              <a:rPr lang="en-US" altLang="zh-CN" smtClean="0"/>
              <a:pPr eaLnBrk="1" hangingPunct="1"/>
              <a:t>80</a:t>
            </a:fld>
            <a:endParaRPr lang="en-US" altLang="zh-CN"/>
          </a:p>
        </p:txBody>
      </p:sp>
      <p:graphicFrame>
        <p:nvGraphicFramePr>
          <p:cNvPr id="82947" name="Object 4"/>
          <p:cNvGraphicFramePr>
            <a:graphicFrameLocks noChangeAspect="1"/>
          </p:cNvGraphicFramePr>
          <p:nvPr/>
        </p:nvGraphicFramePr>
        <p:xfrm>
          <a:off x="2376488" y="2386013"/>
          <a:ext cx="427196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2" name="Equation" r:id="rId3" imgW="1955800" imgH="241300" progId="Equation.DSMT4">
                  <p:embed/>
                </p:oleObj>
              </mc:Choice>
              <mc:Fallback>
                <p:oleObj name="Equation" r:id="rId3" imgW="19558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488" y="2386013"/>
                        <a:ext cx="4271962" cy="5207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522288" y="368300"/>
            <a:ext cx="253365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大信噪比时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：  </a:t>
            </a:r>
            <a:endParaRPr lang="en-US" altLang="zh-CN" sz="24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82949" name="Object 6"/>
          <p:cNvGraphicFramePr>
            <a:graphicFrameLocks noChangeAspect="1"/>
          </p:cNvGraphicFramePr>
          <p:nvPr/>
        </p:nvGraphicFramePr>
        <p:xfrm>
          <a:off x="3176588" y="1403350"/>
          <a:ext cx="26670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3" name="Equation" r:id="rId5" imgW="1218671" imgH="253890" progId="Equation.DSMT4">
                  <p:embed/>
                </p:oleObj>
              </mc:Choice>
              <mc:Fallback>
                <p:oleObj name="Equation" r:id="rId5" imgW="1218671" imgH="2538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6588" y="1403350"/>
                        <a:ext cx="2667000" cy="5556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000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64" name="Rectangle 8"/>
          <p:cNvSpPr>
            <a:spLocks noChangeArrowheads="1"/>
          </p:cNvSpPr>
          <p:nvPr/>
        </p:nvSpPr>
        <p:spPr bwMode="auto">
          <a:xfrm>
            <a:off x="657225" y="3608388"/>
            <a:ext cx="7694613" cy="21844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>
              <a:buFontTx/>
              <a:buChar char="•"/>
              <a:defRPr/>
            </a:pPr>
            <a:r>
              <a:rPr lang="zh-CN" altLang="en-US" sz="2400">
                <a:solidFill>
                  <a:schemeClr val="hlink"/>
                </a:solidFill>
                <a:latin typeface="华文细黑" pitchFamily="2" charset="-122"/>
                <a:ea typeface="华文细黑" pitchFamily="2" charset="-122"/>
              </a:rPr>
              <a:t> 加大调制指数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</a:rPr>
              <a:t>，可使调频系统的抗噪声性能迅速改善。</a:t>
            </a:r>
          </a:p>
          <a:p>
            <a:pPr eaLnBrk="0" hangingPunct="0">
              <a:lnSpc>
                <a:spcPts val="3400"/>
              </a:lnSpc>
              <a:buFontTx/>
              <a:buChar char="•"/>
              <a:defRPr/>
            </a:pPr>
            <a:endParaRPr lang="zh-CN" altLang="en-US" sz="2400"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eaLnBrk="0" hangingPunct="0">
              <a:lnSpc>
                <a:spcPts val="3400"/>
              </a:lnSpc>
              <a:buClr>
                <a:schemeClr val="hlink"/>
              </a:buClr>
              <a:buFontTx/>
              <a:buChar char="•"/>
              <a:defRPr/>
            </a:pPr>
            <a:r>
              <a:rPr lang="zh-CN" altLang="en-US" sz="2400">
                <a:latin typeface="华文细黑" pitchFamily="2" charset="-122"/>
                <a:ea typeface="华文细黑" pitchFamily="2" charset="-122"/>
                <a:cs typeface="Arial" charset="0"/>
              </a:rPr>
              <a:t> 调频是以</a:t>
            </a:r>
            <a:r>
              <a:rPr lang="zh-CN" altLang="en-US" sz="2400">
                <a:solidFill>
                  <a:schemeClr val="hlink"/>
                </a:solidFill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增加传输</a:t>
            </a:r>
            <a:r>
              <a:rPr lang="zh-CN" altLang="en-US" sz="2400" b="1">
                <a:solidFill>
                  <a:schemeClr val="hlink"/>
                </a:solidFill>
                <a:latin typeface="华文细黑" pitchFamily="2" charset="-122"/>
                <a:ea typeface="华文细黑" pitchFamily="2" charset="-122"/>
                <a:cs typeface="Times New Roman" pitchFamily="18" charset="0"/>
              </a:rPr>
              <a:t>带宽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  <a:cs typeface="Arial" charset="0"/>
              </a:rPr>
              <a:t>换取信噪比的改善。</a:t>
            </a:r>
          </a:p>
          <a:p>
            <a:pPr eaLnBrk="0" hangingPunct="0">
              <a:lnSpc>
                <a:spcPts val="3400"/>
              </a:lnSpc>
              <a:defRPr/>
            </a:pPr>
            <a:endParaRPr lang="en-US" altLang="zh-CN" sz="2400"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eaLnBrk="0" hangingPunct="0">
              <a:lnSpc>
                <a:spcPts val="3400"/>
              </a:lnSpc>
              <a:defRPr/>
            </a:pPr>
            <a:r>
              <a:rPr lang="zh-CN" altLang="en-US" sz="2400" b="1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</a:rPr>
              <a:t>注意</a:t>
            </a:r>
            <a:r>
              <a:rPr lang="en-US" altLang="zh-CN" sz="2400" b="1">
                <a:solidFill>
                  <a:srgbClr val="0000CC"/>
                </a:solidFill>
                <a:latin typeface="华文细黑" pitchFamily="2" charset="-122"/>
                <a:ea typeface="华文细黑" pitchFamily="2" charset="-122"/>
              </a:rPr>
              <a:t>: 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</a:rPr>
              <a:t>以带宽换取输出信噪比改善并不是无止境的。</a:t>
            </a:r>
          </a:p>
        </p:txBody>
      </p:sp>
      <p:sp>
        <p:nvSpPr>
          <p:cNvPr id="18" name="Freeform 10"/>
          <p:cNvSpPr>
            <a:spLocks/>
          </p:cNvSpPr>
          <p:nvPr/>
        </p:nvSpPr>
        <p:spPr bwMode="auto">
          <a:xfrm rot="20468409" flipH="1">
            <a:off x="1460500" y="2198688"/>
            <a:ext cx="577850" cy="533400"/>
          </a:xfrm>
          <a:custGeom>
            <a:avLst/>
            <a:gdLst>
              <a:gd name="T0" fmla="*/ 2147483647 w 1612"/>
              <a:gd name="T1" fmla="*/ 2147483647 h 1618"/>
              <a:gd name="T2" fmla="*/ 2147483647 w 1612"/>
              <a:gd name="T3" fmla="*/ 2147483647 h 1618"/>
              <a:gd name="T4" fmla="*/ 2147483647 w 1612"/>
              <a:gd name="T5" fmla="*/ 2147483647 h 1618"/>
              <a:gd name="T6" fmla="*/ 2147483647 w 1612"/>
              <a:gd name="T7" fmla="*/ 2147483647 h 1618"/>
              <a:gd name="T8" fmla="*/ 2147483647 w 1612"/>
              <a:gd name="T9" fmla="*/ 2147483647 h 1618"/>
              <a:gd name="T10" fmla="*/ 2147483647 w 1612"/>
              <a:gd name="T11" fmla="*/ 2147483647 h 1618"/>
              <a:gd name="T12" fmla="*/ 2147483647 w 1612"/>
              <a:gd name="T13" fmla="*/ 2147483647 h 1618"/>
              <a:gd name="T14" fmla="*/ 2147483647 w 1612"/>
              <a:gd name="T15" fmla="*/ 0 h 1618"/>
              <a:gd name="T16" fmla="*/ 2147483647 w 1612"/>
              <a:gd name="T17" fmla="*/ 2147483647 h 1618"/>
              <a:gd name="T18" fmla="*/ 2147483647 w 1612"/>
              <a:gd name="T19" fmla="*/ 2147483647 h 1618"/>
              <a:gd name="T20" fmla="*/ 2147483647 w 1612"/>
              <a:gd name="T21" fmla="*/ 2147483647 h 1618"/>
              <a:gd name="T22" fmla="*/ 2147483647 w 1612"/>
              <a:gd name="T23" fmla="*/ 2147483647 h 1618"/>
              <a:gd name="T24" fmla="*/ 2147483647 w 1612"/>
              <a:gd name="T25" fmla="*/ 2147483647 h 1618"/>
              <a:gd name="T26" fmla="*/ 2147483647 w 1612"/>
              <a:gd name="T27" fmla="*/ 2147483647 h 1618"/>
              <a:gd name="T28" fmla="*/ 2147483647 w 1612"/>
              <a:gd name="T29" fmla="*/ 2147483647 h 1618"/>
              <a:gd name="T30" fmla="*/ 2147483647 w 1612"/>
              <a:gd name="T31" fmla="*/ 2147483647 h 1618"/>
              <a:gd name="T32" fmla="*/ 2147483647 w 1612"/>
              <a:gd name="T33" fmla="*/ 2147483647 h 1618"/>
              <a:gd name="T34" fmla="*/ 2147483647 w 1612"/>
              <a:gd name="T35" fmla="*/ 2147483647 h 1618"/>
              <a:gd name="T36" fmla="*/ 2147483647 w 1612"/>
              <a:gd name="T37" fmla="*/ 2147483647 h 1618"/>
              <a:gd name="T38" fmla="*/ 2147483647 w 1612"/>
              <a:gd name="T39" fmla="*/ 2147483647 h 1618"/>
              <a:gd name="T40" fmla="*/ 2147483647 w 1612"/>
              <a:gd name="T41" fmla="*/ 2147483647 h 1618"/>
              <a:gd name="T42" fmla="*/ 2147483647 w 1612"/>
              <a:gd name="T43" fmla="*/ 2147483647 h 1618"/>
              <a:gd name="T44" fmla="*/ 2147483647 w 1612"/>
              <a:gd name="T45" fmla="*/ 2147483647 h 1618"/>
              <a:gd name="T46" fmla="*/ 2147483647 w 1612"/>
              <a:gd name="T47" fmla="*/ 2147483647 h 1618"/>
              <a:gd name="T48" fmla="*/ 2147483647 w 1612"/>
              <a:gd name="T49" fmla="*/ 2147483647 h 1618"/>
              <a:gd name="T50" fmla="*/ 2147483647 w 1612"/>
              <a:gd name="T51" fmla="*/ 2147483647 h 1618"/>
              <a:gd name="T52" fmla="*/ 2147483647 w 1612"/>
              <a:gd name="T53" fmla="*/ 2147483647 h 1618"/>
              <a:gd name="T54" fmla="*/ 2147483647 w 1612"/>
              <a:gd name="T55" fmla="*/ 2147483647 h 1618"/>
              <a:gd name="T56" fmla="*/ 2147483647 w 1612"/>
              <a:gd name="T57" fmla="*/ 2147483647 h 1618"/>
              <a:gd name="T58" fmla="*/ 2147483647 w 1612"/>
              <a:gd name="T59" fmla="*/ 2147483647 h 1618"/>
              <a:gd name="T60" fmla="*/ 2147483647 w 1612"/>
              <a:gd name="T61" fmla="*/ 2147483647 h 1618"/>
              <a:gd name="T62" fmla="*/ 2147483647 w 1612"/>
              <a:gd name="T63" fmla="*/ 2147483647 h 1618"/>
              <a:gd name="T64" fmla="*/ 2147483647 w 1612"/>
              <a:gd name="T65" fmla="*/ 2147483647 h 1618"/>
              <a:gd name="T66" fmla="*/ 2147483647 w 1612"/>
              <a:gd name="T67" fmla="*/ 2147483647 h 1618"/>
              <a:gd name="T68" fmla="*/ 2147483647 w 1612"/>
              <a:gd name="T69" fmla="*/ 2147483647 h 1618"/>
              <a:gd name="T70" fmla="*/ 2147483647 w 1612"/>
              <a:gd name="T71" fmla="*/ 2147483647 h 1618"/>
              <a:gd name="T72" fmla="*/ 2147483647 w 1612"/>
              <a:gd name="T73" fmla="*/ 2147483647 h 1618"/>
              <a:gd name="T74" fmla="*/ 2147483647 w 1612"/>
              <a:gd name="T75" fmla="*/ 2147483647 h 1618"/>
              <a:gd name="T76" fmla="*/ 2147483647 w 1612"/>
              <a:gd name="T77" fmla="*/ 2147483647 h 1618"/>
              <a:gd name="T78" fmla="*/ 2147483647 w 1612"/>
              <a:gd name="T79" fmla="*/ 2147483647 h 1618"/>
              <a:gd name="T80" fmla="*/ 2147483647 w 1612"/>
              <a:gd name="T81" fmla="*/ 2147483647 h 161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612"/>
              <a:gd name="T124" fmla="*/ 0 h 1618"/>
              <a:gd name="T125" fmla="*/ 1612 w 1612"/>
              <a:gd name="T126" fmla="*/ 1618 h 161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612" h="1618">
                <a:moveTo>
                  <a:pt x="464" y="966"/>
                </a:moveTo>
                <a:lnTo>
                  <a:pt x="464" y="966"/>
                </a:lnTo>
                <a:lnTo>
                  <a:pt x="418" y="892"/>
                </a:lnTo>
                <a:lnTo>
                  <a:pt x="378" y="822"/>
                </a:lnTo>
                <a:lnTo>
                  <a:pt x="342" y="754"/>
                </a:lnTo>
                <a:lnTo>
                  <a:pt x="310" y="690"/>
                </a:lnTo>
                <a:lnTo>
                  <a:pt x="280" y="630"/>
                </a:lnTo>
                <a:lnTo>
                  <a:pt x="256" y="572"/>
                </a:lnTo>
                <a:lnTo>
                  <a:pt x="234" y="520"/>
                </a:lnTo>
                <a:lnTo>
                  <a:pt x="214" y="472"/>
                </a:lnTo>
                <a:lnTo>
                  <a:pt x="184" y="390"/>
                </a:lnTo>
                <a:lnTo>
                  <a:pt x="166" y="328"/>
                </a:lnTo>
                <a:lnTo>
                  <a:pt x="156" y="290"/>
                </a:lnTo>
                <a:lnTo>
                  <a:pt x="152" y="276"/>
                </a:lnTo>
                <a:lnTo>
                  <a:pt x="244" y="300"/>
                </a:lnTo>
                <a:lnTo>
                  <a:pt x="34" y="0"/>
                </a:lnTo>
                <a:lnTo>
                  <a:pt x="0" y="396"/>
                </a:lnTo>
                <a:lnTo>
                  <a:pt x="82" y="294"/>
                </a:lnTo>
                <a:lnTo>
                  <a:pt x="86" y="308"/>
                </a:lnTo>
                <a:lnTo>
                  <a:pt x="98" y="350"/>
                </a:lnTo>
                <a:lnTo>
                  <a:pt x="120" y="414"/>
                </a:lnTo>
                <a:lnTo>
                  <a:pt x="152" y="500"/>
                </a:lnTo>
                <a:lnTo>
                  <a:pt x="174" y="550"/>
                </a:lnTo>
                <a:lnTo>
                  <a:pt x="200" y="604"/>
                </a:lnTo>
                <a:lnTo>
                  <a:pt x="228" y="662"/>
                </a:lnTo>
                <a:lnTo>
                  <a:pt x="260" y="722"/>
                </a:lnTo>
                <a:lnTo>
                  <a:pt x="296" y="788"/>
                </a:lnTo>
                <a:lnTo>
                  <a:pt x="336" y="856"/>
                </a:lnTo>
                <a:lnTo>
                  <a:pt x="382" y="926"/>
                </a:lnTo>
                <a:lnTo>
                  <a:pt x="430" y="998"/>
                </a:lnTo>
                <a:lnTo>
                  <a:pt x="472" y="1052"/>
                </a:lnTo>
                <a:lnTo>
                  <a:pt x="514" y="1104"/>
                </a:lnTo>
                <a:lnTo>
                  <a:pt x="558" y="1152"/>
                </a:lnTo>
                <a:lnTo>
                  <a:pt x="602" y="1196"/>
                </a:lnTo>
                <a:lnTo>
                  <a:pt x="650" y="1238"/>
                </a:lnTo>
                <a:lnTo>
                  <a:pt x="696" y="1278"/>
                </a:lnTo>
                <a:lnTo>
                  <a:pt x="744" y="1314"/>
                </a:lnTo>
                <a:lnTo>
                  <a:pt x="794" y="1348"/>
                </a:lnTo>
                <a:lnTo>
                  <a:pt x="842" y="1380"/>
                </a:lnTo>
                <a:lnTo>
                  <a:pt x="892" y="1408"/>
                </a:lnTo>
                <a:lnTo>
                  <a:pt x="942" y="1434"/>
                </a:lnTo>
                <a:lnTo>
                  <a:pt x="990" y="1458"/>
                </a:lnTo>
                <a:lnTo>
                  <a:pt x="1038" y="1480"/>
                </a:lnTo>
                <a:lnTo>
                  <a:pt x="1086" y="1500"/>
                </a:lnTo>
                <a:lnTo>
                  <a:pt x="1134" y="1518"/>
                </a:lnTo>
                <a:lnTo>
                  <a:pt x="1180" y="1534"/>
                </a:lnTo>
                <a:lnTo>
                  <a:pt x="1224" y="1548"/>
                </a:lnTo>
                <a:lnTo>
                  <a:pt x="1268" y="1560"/>
                </a:lnTo>
                <a:lnTo>
                  <a:pt x="1350" y="1580"/>
                </a:lnTo>
                <a:lnTo>
                  <a:pt x="1424" y="1596"/>
                </a:lnTo>
                <a:lnTo>
                  <a:pt x="1486" y="1606"/>
                </a:lnTo>
                <a:lnTo>
                  <a:pt x="1540" y="1612"/>
                </a:lnTo>
                <a:lnTo>
                  <a:pt x="1578" y="1616"/>
                </a:lnTo>
                <a:lnTo>
                  <a:pt x="1612" y="1618"/>
                </a:lnTo>
                <a:lnTo>
                  <a:pt x="1580" y="1616"/>
                </a:lnTo>
                <a:lnTo>
                  <a:pt x="1540" y="1612"/>
                </a:lnTo>
                <a:lnTo>
                  <a:pt x="1488" y="1606"/>
                </a:lnTo>
                <a:lnTo>
                  <a:pt x="1426" y="1594"/>
                </a:lnTo>
                <a:lnTo>
                  <a:pt x="1354" y="1578"/>
                </a:lnTo>
                <a:lnTo>
                  <a:pt x="1274" y="1558"/>
                </a:lnTo>
                <a:lnTo>
                  <a:pt x="1230" y="1544"/>
                </a:lnTo>
                <a:lnTo>
                  <a:pt x="1186" y="1530"/>
                </a:lnTo>
                <a:lnTo>
                  <a:pt x="1142" y="1512"/>
                </a:lnTo>
                <a:lnTo>
                  <a:pt x="1096" y="1494"/>
                </a:lnTo>
                <a:lnTo>
                  <a:pt x="1048" y="1474"/>
                </a:lnTo>
                <a:lnTo>
                  <a:pt x="1002" y="1450"/>
                </a:lnTo>
                <a:lnTo>
                  <a:pt x="954" y="1426"/>
                </a:lnTo>
                <a:lnTo>
                  <a:pt x="906" y="1398"/>
                </a:lnTo>
                <a:lnTo>
                  <a:pt x="858" y="1368"/>
                </a:lnTo>
                <a:lnTo>
                  <a:pt x="810" y="1336"/>
                </a:lnTo>
                <a:lnTo>
                  <a:pt x="764" y="1300"/>
                </a:lnTo>
                <a:lnTo>
                  <a:pt x="718" y="1262"/>
                </a:lnTo>
                <a:lnTo>
                  <a:pt x="672" y="1220"/>
                </a:lnTo>
                <a:lnTo>
                  <a:pt x="626" y="1176"/>
                </a:lnTo>
                <a:lnTo>
                  <a:pt x="584" y="1128"/>
                </a:lnTo>
                <a:lnTo>
                  <a:pt x="542" y="1078"/>
                </a:lnTo>
                <a:lnTo>
                  <a:pt x="502" y="1024"/>
                </a:lnTo>
                <a:lnTo>
                  <a:pt x="464" y="966"/>
                </a:lnTo>
                <a:close/>
              </a:path>
            </a:pathLst>
          </a:custGeom>
          <a:solidFill>
            <a:srgbClr val="6019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398588" y="2119313"/>
            <a:ext cx="581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solidFill>
                  <a:srgbClr val="FF0000"/>
                </a:solidFill>
                <a:latin typeface="Arial" charset="0"/>
                <a:ea typeface="华文中宋" pitchFamily="2" charset="-122"/>
                <a:cs typeface="Arial" charset="0"/>
              </a:rPr>
              <a:t>m</a:t>
            </a:r>
            <a:r>
              <a:rPr lang="en-US" altLang="zh-CN" sz="2400" b="1" baseline="-25000">
                <a:solidFill>
                  <a:srgbClr val="FF0000"/>
                </a:solidFill>
                <a:latin typeface="Arial" charset="0"/>
                <a:ea typeface="华文中宋" pitchFamily="2" charset="-122"/>
                <a:cs typeface="Arial" charset="0"/>
              </a:rPr>
              <a:t>f</a:t>
            </a:r>
            <a:r>
              <a:rPr lang="en-US" altLang="zh-CN" sz="2400" b="1" i="1" baseline="-25000">
                <a:solidFill>
                  <a:srgbClr val="FF0000"/>
                </a:solidFill>
                <a:latin typeface="Arial" charset="0"/>
                <a:ea typeface="华文中宋" pitchFamily="2" charset="-122"/>
                <a:cs typeface="Arial" charset="0"/>
              </a:rPr>
              <a:t> </a:t>
            </a:r>
            <a:endParaRPr lang="zh-CN" altLang="en-US" sz="2400">
              <a:solidFill>
                <a:srgbClr val="FF0000"/>
              </a:solidFill>
              <a:ea typeface="华文中宋" pitchFamily="2" charset="-122"/>
              <a:cs typeface="Arial" charset="0"/>
            </a:endParaRPr>
          </a:p>
        </p:txBody>
      </p:sp>
      <p:sp>
        <p:nvSpPr>
          <p:cNvPr id="23" name="Freeform 10"/>
          <p:cNvSpPr>
            <a:spLocks/>
          </p:cNvSpPr>
          <p:nvPr/>
        </p:nvSpPr>
        <p:spPr bwMode="auto">
          <a:xfrm rot="20468409" flipH="1">
            <a:off x="2393950" y="2287588"/>
            <a:ext cx="577850" cy="533400"/>
          </a:xfrm>
          <a:custGeom>
            <a:avLst/>
            <a:gdLst>
              <a:gd name="T0" fmla="*/ 2147483647 w 1612"/>
              <a:gd name="T1" fmla="*/ 2147483647 h 1618"/>
              <a:gd name="T2" fmla="*/ 2147483647 w 1612"/>
              <a:gd name="T3" fmla="*/ 2147483647 h 1618"/>
              <a:gd name="T4" fmla="*/ 2147483647 w 1612"/>
              <a:gd name="T5" fmla="*/ 2147483647 h 1618"/>
              <a:gd name="T6" fmla="*/ 2147483647 w 1612"/>
              <a:gd name="T7" fmla="*/ 2147483647 h 1618"/>
              <a:gd name="T8" fmla="*/ 2147483647 w 1612"/>
              <a:gd name="T9" fmla="*/ 2147483647 h 1618"/>
              <a:gd name="T10" fmla="*/ 2147483647 w 1612"/>
              <a:gd name="T11" fmla="*/ 2147483647 h 1618"/>
              <a:gd name="T12" fmla="*/ 2147483647 w 1612"/>
              <a:gd name="T13" fmla="*/ 2147483647 h 1618"/>
              <a:gd name="T14" fmla="*/ 2147483647 w 1612"/>
              <a:gd name="T15" fmla="*/ 0 h 1618"/>
              <a:gd name="T16" fmla="*/ 2147483647 w 1612"/>
              <a:gd name="T17" fmla="*/ 2147483647 h 1618"/>
              <a:gd name="T18" fmla="*/ 2147483647 w 1612"/>
              <a:gd name="T19" fmla="*/ 2147483647 h 1618"/>
              <a:gd name="T20" fmla="*/ 2147483647 w 1612"/>
              <a:gd name="T21" fmla="*/ 2147483647 h 1618"/>
              <a:gd name="T22" fmla="*/ 2147483647 w 1612"/>
              <a:gd name="T23" fmla="*/ 2147483647 h 1618"/>
              <a:gd name="T24" fmla="*/ 2147483647 w 1612"/>
              <a:gd name="T25" fmla="*/ 2147483647 h 1618"/>
              <a:gd name="T26" fmla="*/ 2147483647 w 1612"/>
              <a:gd name="T27" fmla="*/ 2147483647 h 1618"/>
              <a:gd name="T28" fmla="*/ 2147483647 w 1612"/>
              <a:gd name="T29" fmla="*/ 2147483647 h 1618"/>
              <a:gd name="T30" fmla="*/ 2147483647 w 1612"/>
              <a:gd name="T31" fmla="*/ 2147483647 h 1618"/>
              <a:gd name="T32" fmla="*/ 2147483647 w 1612"/>
              <a:gd name="T33" fmla="*/ 2147483647 h 1618"/>
              <a:gd name="T34" fmla="*/ 2147483647 w 1612"/>
              <a:gd name="T35" fmla="*/ 2147483647 h 1618"/>
              <a:gd name="T36" fmla="*/ 2147483647 w 1612"/>
              <a:gd name="T37" fmla="*/ 2147483647 h 1618"/>
              <a:gd name="T38" fmla="*/ 2147483647 w 1612"/>
              <a:gd name="T39" fmla="*/ 2147483647 h 1618"/>
              <a:gd name="T40" fmla="*/ 2147483647 w 1612"/>
              <a:gd name="T41" fmla="*/ 2147483647 h 1618"/>
              <a:gd name="T42" fmla="*/ 2147483647 w 1612"/>
              <a:gd name="T43" fmla="*/ 2147483647 h 1618"/>
              <a:gd name="T44" fmla="*/ 2147483647 w 1612"/>
              <a:gd name="T45" fmla="*/ 2147483647 h 1618"/>
              <a:gd name="T46" fmla="*/ 2147483647 w 1612"/>
              <a:gd name="T47" fmla="*/ 2147483647 h 1618"/>
              <a:gd name="T48" fmla="*/ 2147483647 w 1612"/>
              <a:gd name="T49" fmla="*/ 2147483647 h 1618"/>
              <a:gd name="T50" fmla="*/ 2147483647 w 1612"/>
              <a:gd name="T51" fmla="*/ 2147483647 h 1618"/>
              <a:gd name="T52" fmla="*/ 2147483647 w 1612"/>
              <a:gd name="T53" fmla="*/ 2147483647 h 1618"/>
              <a:gd name="T54" fmla="*/ 2147483647 w 1612"/>
              <a:gd name="T55" fmla="*/ 2147483647 h 1618"/>
              <a:gd name="T56" fmla="*/ 2147483647 w 1612"/>
              <a:gd name="T57" fmla="*/ 2147483647 h 1618"/>
              <a:gd name="T58" fmla="*/ 2147483647 w 1612"/>
              <a:gd name="T59" fmla="*/ 2147483647 h 1618"/>
              <a:gd name="T60" fmla="*/ 2147483647 w 1612"/>
              <a:gd name="T61" fmla="*/ 2147483647 h 1618"/>
              <a:gd name="T62" fmla="*/ 2147483647 w 1612"/>
              <a:gd name="T63" fmla="*/ 2147483647 h 1618"/>
              <a:gd name="T64" fmla="*/ 2147483647 w 1612"/>
              <a:gd name="T65" fmla="*/ 2147483647 h 1618"/>
              <a:gd name="T66" fmla="*/ 2147483647 w 1612"/>
              <a:gd name="T67" fmla="*/ 2147483647 h 1618"/>
              <a:gd name="T68" fmla="*/ 2147483647 w 1612"/>
              <a:gd name="T69" fmla="*/ 2147483647 h 1618"/>
              <a:gd name="T70" fmla="*/ 2147483647 w 1612"/>
              <a:gd name="T71" fmla="*/ 2147483647 h 1618"/>
              <a:gd name="T72" fmla="*/ 2147483647 w 1612"/>
              <a:gd name="T73" fmla="*/ 2147483647 h 1618"/>
              <a:gd name="T74" fmla="*/ 2147483647 w 1612"/>
              <a:gd name="T75" fmla="*/ 2147483647 h 1618"/>
              <a:gd name="T76" fmla="*/ 2147483647 w 1612"/>
              <a:gd name="T77" fmla="*/ 2147483647 h 1618"/>
              <a:gd name="T78" fmla="*/ 2147483647 w 1612"/>
              <a:gd name="T79" fmla="*/ 2147483647 h 1618"/>
              <a:gd name="T80" fmla="*/ 2147483647 w 1612"/>
              <a:gd name="T81" fmla="*/ 2147483647 h 161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612"/>
              <a:gd name="T124" fmla="*/ 0 h 1618"/>
              <a:gd name="T125" fmla="*/ 1612 w 1612"/>
              <a:gd name="T126" fmla="*/ 1618 h 161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612" h="1618">
                <a:moveTo>
                  <a:pt x="464" y="966"/>
                </a:moveTo>
                <a:lnTo>
                  <a:pt x="464" y="966"/>
                </a:lnTo>
                <a:lnTo>
                  <a:pt x="418" y="892"/>
                </a:lnTo>
                <a:lnTo>
                  <a:pt x="378" y="822"/>
                </a:lnTo>
                <a:lnTo>
                  <a:pt x="342" y="754"/>
                </a:lnTo>
                <a:lnTo>
                  <a:pt x="310" y="690"/>
                </a:lnTo>
                <a:lnTo>
                  <a:pt x="280" y="630"/>
                </a:lnTo>
                <a:lnTo>
                  <a:pt x="256" y="572"/>
                </a:lnTo>
                <a:lnTo>
                  <a:pt x="234" y="520"/>
                </a:lnTo>
                <a:lnTo>
                  <a:pt x="214" y="472"/>
                </a:lnTo>
                <a:lnTo>
                  <a:pt x="184" y="390"/>
                </a:lnTo>
                <a:lnTo>
                  <a:pt x="166" y="328"/>
                </a:lnTo>
                <a:lnTo>
                  <a:pt x="156" y="290"/>
                </a:lnTo>
                <a:lnTo>
                  <a:pt x="152" y="276"/>
                </a:lnTo>
                <a:lnTo>
                  <a:pt x="244" y="300"/>
                </a:lnTo>
                <a:lnTo>
                  <a:pt x="34" y="0"/>
                </a:lnTo>
                <a:lnTo>
                  <a:pt x="0" y="396"/>
                </a:lnTo>
                <a:lnTo>
                  <a:pt x="82" y="294"/>
                </a:lnTo>
                <a:lnTo>
                  <a:pt x="86" y="308"/>
                </a:lnTo>
                <a:lnTo>
                  <a:pt x="98" y="350"/>
                </a:lnTo>
                <a:lnTo>
                  <a:pt x="120" y="414"/>
                </a:lnTo>
                <a:lnTo>
                  <a:pt x="152" y="500"/>
                </a:lnTo>
                <a:lnTo>
                  <a:pt x="174" y="550"/>
                </a:lnTo>
                <a:lnTo>
                  <a:pt x="200" y="604"/>
                </a:lnTo>
                <a:lnTo>
                  <a:pt x="228" y="662"/>
                </a:lnTo>
                <a:lnTo>
                  <a:pt x="260" y="722"/>
                </a:lnTo>
                <a:lnTo>
                  <a:pt x="296" y="788"/>
                </a:lnTo>
                <a:lnTo>
                  <a:pt x="336" y="856"/>
                </a:lnTo>
                <a:lnTo>
                  <a:pt x="382" y="926"/>
                </a:lnTo>
                <a:lnTo>
                  <a:pt x="430" y="998"/>
                </a:lnTo>
                <a:lnTo>
                  <a:pt x="472" y="1052"/>
                </a:lnTo>
                <a:lnTo>
                  <a:pt x="514" y="1104"/>
                </a:lnTo>
                <a:lnTo>
                  <a:pt x="558" y="1152"/>
                </a:lnTo>
                <a:lnTo>
                  <a:pt x="602" y="1196"/>
                </a:lnTo>
                <a:lnTo>
                  <a:pt x="650" y="1238"/>
                </a:lnTo>
                <a:lnTo>
                  <a:pt x="696" y="1278"/>
                </a:lnTo>
                <a:lnTo>
                  <a:pt x="744" y="1314"/>
                </a:lnTo>
                <a:lnTo>
                  <a:pt x="794" y="1348"/>
                </a:lnTo>
                <a:lnTo>
                  <a:pt x="842" y="1380"/>
                </a:lnTo>
                <a:lnTo>
                  <a:pt x="892" y="1408"/>
                </a:lnTo>
                <a:lnTo>
                  <a:pt x="942" y="1434"/>
                </a:lnTo>
                <a:lnTo>
                  <a:pt x="990" y="1458"/>
                </a:lnTo>
                <a:lnTo>
                  <a:pt x="1038" y="1480"/>
                </a:lnTo>
                <a:lnTo>
                  <a:pt x="1086" y="1500"/>
                </a:lnTo>
                <a:lnTo>
                  <a:pt x="1134" y="1518"/>
                </a:lnTo>
                <a:lnTo>
                  <a:pt x="1180" y="1534"/>
                </a:lnTo>
                <a:lnTo>
                  <a:pt x="1224" y="1548"/>
                </a:lnTo>
                <a:lnTo>
                  <a:pt x="1268" y="1560"/>
                </a:lnTo>
                <a:lnTo>
                  <a:pt x="1350" y="1580"/>
                </a:lnTo>
                <a:lnTo>
                  <a:pt x="1424" y="1596"/>
                </a:lnTo>
                <a:lnTo>
                  <a:pt x="1486" y="1606"/>
                </a:lnTo>
                <a:lnTo>
                  <a:pt x="1540" y="1612"/>
                </a:lnTo>
                <a:lnTo>
                  <a:pt x="1578" y="1616"/>
                </a:lnTo>
                <a:lnTo>
                  <a:pt x="1612" y="1618"/>
                </a:lnTo>
                <a:lnTo>
                  <a:pt x="1580" y="1616"/>
                </a:lnTo>
                <a:lnTo>
                  <a:pt x="1540" y="1612"/>
                </a:lnTo>
                <a:lnTo>
                  <a:pt x="1488" y="1606"/>
                </a:lnTo>
                <a:lnTo>
                  <a:pt x="1426" y="1594"/>
                </a:lnTo>
                <a:lnTo>
                  <a:pt x="1354" y="1578"/>
                </a:lnTo>
                <a:lnTo>
                  <a:pt x="1274" y="1558"/>
                </a:lnTo>
                <a:lnTo>
                  <a:pt x="1230" y="1544"/>
                </a:lnTo>
                <a:lnTo>
                  <a:pt x="1186" y="1530"/>
                </a:lnTo>
                <a:lnTo>
                  <a:pt x="1142" y="1512"/>
                </a:lnTo>
                <a:lnTo>
                  <a:pt x="1096" y="1494"/>
                </a:lnTo>
                <a:lnTo>
                  <a:pt x="1048" y="1474"/>
                </a:lnTo>
                <a:lnTo>
                  <a:pt x="1002" y="1450"/>
                </a:lnTo>
                <a:lnTo>
                  <a:pt x="954" y="1426"/>
                </a:lnTo>
                <a:lnTo>
                  <a:pt x="906" y="1398"/>
                </a:lnTo>
                <a:lnTo>
                  <a:pt x="858" y="1368"/>
                </a:lnTo>
                <a:lnTo>
                  <a:pt x="810" y="1336"/>
                </a:lnTo>
                <a:lnTo>
                  <a:pt x="764" y="1300"/>
                </a:lnTo>
                <a:lnTo>
                  <a:pt x="718" y="1262"/>
                </a:lnTo>
                <a:lnTo>
                  <a:pt x="672" y="1220"/>
                </a:lnTo>
                <a:lnTo>
                  <a:pt x="626" y="1176"/>
                </a:lnTo>
                <a:lnTo>
                  <a:pt x="584" y="1128"/>
                </a:lnTo>
                <a:lnTo>
                  <a:pt x="542" y="1078"/>
                </a:lnTo>
                <a:lnTo>
                  <a:pt x="502" y="1024"/>
                </a:lnTo>
                <a:lnTo>
                  <a:pt x="464" y="966"/>
                </a:lnTo>
                <a:close/>
              </a:path>
            </a:pathLst>
          </a:custGeom>
          <a:solidFill>
            <a:srgbClr val="6019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10"/>
          <p:cNvSpPr>
            <a:spLocks/>
          </p:cNvSpPr>
          <p:nvPr/>
        </p:nvSpPr>
        <p:spPr bwMode="auto">
          <a:xfrm rot="20468409" flipH="1">
            <a:off x="3114675" y="1304925"/>
            <a:ext cx="577850" cy="533400"/>
          </a:xfrm>
          <a:custGeom>
            <a:avLst/>
            <a:gdLst>
              <a:gd name="T0" fmla="*/ 2147483647 w 1612"/>
              <a:gd name="T1" fmla="*/ 2147483647 h 1618"/>
              <a:gd name="T2" fmla="*/ 2147483647 w 1612"/>
              <a:gd name="T3" fmla="*/ 2147483647 h 1618"/>
              <a:gd name="T4" fmla="*/ 2147483647 w 1612"/>
              <a:gd name="T5" fmla="*/ 2147483647 h 1618"/>
              <a:gd name="T6" fmla="*/ 2147483647 w 1612"/>
              <a:gd name="T7" fmla="*/ 2147483647 h 1618"/>
              <a:gd name="T8" fmla="*/ 2147483647 w 1612"/>
              <a:gd name="T9" fmla="*/ 2147483647 h 1618"/>
              <a:gd name="T10" fmla="*/ 2147483647 w 1612"/>
              <a:gd name="T11" fmla="*/ 2147483647 h 1618"/>
              <a:gd name="T12" fmla="*/ 2147483647 w 1612"/>
              <a:gd name="T13" fmla="*/ 2147483647 h 1618"/>
              <a:gd name="T14" fmla="*/ 2147483647 w 1612"/>
              <a:gd name="T15" fmla="*/ 0 h 1618"/>
              <a:gd name="T16" fmla="*/ 2147483647 w 1612"/>
              <a:gd name="T17" fmla="*/ 2147483647 h 1618"/>
              <a:gd name="T18" fmla="*/ 2147483647 w 1612"/>
              <a:gd name="T19" fmla="*/ 2147483647 h 1618"/>
              <a:gd name="T20" fmla="*/ 2147483647 w 1612"/>
              <a:gd name="T21" fmla="*/ 2147483647 h 1618"/>
              <a:gd name="T22" fmla="*/ 2147483647 w 1612"/>
              <a:gd name="T23" fmla="*/ 2147483647 h 1618"/>
              <a:gd name="T24" fmla="*/ 2147483647 w 1612"/>
              <a:gd name="T25" fmla="*/ 2147483647 h 1618"/>
              <a:gd name="T26" fmla="*/ 2147483647 w 1612"/>
              <a:gd name="T27" fmla="*/ 2147483647 h 1618"/>
              <a:gd name="T28" fmla="*/ 2147483647 w 1612"/>
              <a:gd name="T29" fmla="*/ 2147483647 h 1618"/>
              <a:gd name="T30" fmla="*/ 2147483647 w 1612"/>
              <a:gd name="T31" fmla="*/ 2147483647 h 1618"/>
              <a:gd name="T32" fmla="*/ 2147483647 w 1612"/>
              <a:gd name="T33" fmla="*/ 2147483647 h 1618"/>
              <a:gd name="T34" fmla="*/ 2147483647 w 1612"/>
              <a:gd name="T35" fmla="*/ 2147483647 h 1618"/>
              <a:gd name="T36" fmla="*/ 2147483647 w 1612"/>
              <a:gd name="T37" fmla="*/ 2147483647 h 1618"/>
              <a:gd name="T38" fmla="*/ 2147483647 w 1612"/>
              <a:gd name="T39" fmla="*/ 2147483647 h 1618"/>
              <a:gd name="T40" fmla="*/ 2147483647 w 1612"/>
              <a:gd name="T41" fmla="*/ 2147483647 h 1618"/>
              <a:gd name="T42" fmla="*/ 2147483647 w 1612"/>
              <a:gd name="T43" fmla="*/ 2147483647 h 1618"/>
              <a:gd name="T44" fmla="*/ 2147483647 w 1612"/>
              <a:gd name="T45" fmla="*/ 2147483647 h 1618"/>
              <a:gd name="T46" fmla="*/ 2147483647 w 1612"/>
              <a:gd name="T47" fmla="*/ 2147483647 h 1618"/>
              <a:gd name="T48" fmla="*/ 2147483647 w 1612"/>
              <a:gd name="T49" fmla="*/ 2147483647 h 1618"/>
              <a:gd name="T50" fmla="*/ 2147483647 w 1612"/>
              <a:gd name="T51" fmla="*/ 2147483647 h 1618"/>
              <a:gd name="T52" fmla="*/ 2147483647 w 1612"/>
              <a:gd name="T53" fmla="*/ 2147483647 h 1618"/>
              <a:gd name="T54" fmla="*/ 2147483647 w 1612"/>
              <a:gd name="T55" fmla="*/ 2147483647 h 1618"/>
              <a:gd name="T56" fmla="*/ 2147483647 w 1612"/>
              <a:gd name="T57" fmla="*/ 2147483647 h 1618"/>
              <a:gd name="T58" fmla="*/ 2147483647 w 1612"/>
              <a:gd name="T59" fmla="*/ 2147483647 h 1618"/>
              <a:gd name="T60" fmla="*/ 2147483647 w 1612"/>
              <a:gd name="T61" fmla="*/ 2147483647 h 1618"/>
              <a:gd name="T62" fmla="*/ 2147483647 w 1612"/>
              <a:gd name="T63" fmla="*/ 2147483647 h 1618"/>
              <a:gd name="T64" fmla="*/ 2147483647 w 1612"/>
              <a:gd name="T65" fmla="*/ 2147483647 h 1618"/>
              <a:gd name="T66" fmla="*/ 2147483647 w 1612"/>
              <a:gd name="T67" fmla="*/ 2147483647 h 1618"/>
              <a:gd name="T68" fmla="*/ 2147483647 w 1612"/>
              <a:gd name="T69" fmla="*/ 2147483647 h 1618"/>
              <a:gd name="T70" fmla="*/ 2147483647 w 1612"/>
              <a:gd name="T71" fmla="*/ 2147483647 h 1618"/>
              <a:gd name="T72" fmla="*/ 2147483647 w 1612"/>
              <a:gd name="T73" fmla="*/ 2147483647 h 1618"/>
              <a:gd name="T74" fmla="*/ 2147483647 w 1612"/>
              <a:gd name="T75" fmla="*/ 2147483647 h 1618"/>
              <a:gd name="T76" fmla="*/ 2147483647 w 1612"/>
              <a:gd name="T77" fmla="*/ 2147483647 h 1618"/>
              <a:gd name="T78" fmla="*/ 2147483647 w 1612"/>
              <a:gd name="T79" fmla="*/ 2147483647 h 1618"/>
              <a:gd name="T80" fmla="*/ 2147483647 w 1612"/>
              <a:gd name="T81" fmla="*/ 2147483647 h 161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612"/>
              <a:gd name="T124" fmla="*/ 0 h 1618"/>
              <a:gd name="T125" fmla="*/ 1612 w 1612"/>
              <a:gd name="T126" fmla="*/ 1618 h 161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612" h="1618">
                <a:moveTo>
                  <a:pt x="464" y="966"/>
                </a:moveTo>
                <a:lnTo>
                  <a:pt x="464" y="966"/>
                </a:lnTo>
                <a:lnTo>
                  <a:pt x="418" y="892"/>
                </a:lnTo>
                <a:lnTo>
                  <a:pt x="378" y="822"/>
                </a:lnTo>
                <a:lnTo>
                  <a:pt x="342" y="754"/>
                </a:lnTo>
                <a:lnTo>
                  <a:pt x="310" y="690"/>
                </a:lnTo>
                <a:lnTo>
                  <a:pt x="280" y="630"/>
                </a:lnTo>
                <a:lnTo>
                  <a:pt x="256" y="572"/>
                </a:lnTo>
                <a:lnTo>
                  <a:pt x="234" y="520"/>
                </a:lnTo>
                <a:lnTo>
                  <a:pt x="214" y="472"/>
                </a:lnTo>
                <a:lnTo>
                  <a:pt x="184" y="390"/>
                </a:lnTo>
                <a:lnTo>
                  <a:pt x="166" y="328"/>
                </a:lnTo>
                <a:lnTo>
                  <a:pt x="156" y="290"/>
                </a:lnTo>
                <a:lnTo>
                  <a:pt x="152" y="276"/>
                </a:lnTo>
                <a:lnTo>
                  <a:pt x="244" y="300"/>
                </a:lnTo>
                <a:lnTo>
                  <a:pt x="34" y="0"/>
                </a:lnTo>
                <a:lnTo>
                  <a:pt x="0" y="396"/>
                </a:lnTo>
                <a:lnTo>
                  <a:pt x="82" y="294"/>
                </a:lnTo>
                <a:lnTo>
                  <a:pt x="86" y="308"/>
                </a:lnTo>
                <a:lnTo>
                  <a:pt x="98" y="350"/>
                </a:lnTo>
                <a:lnTo>
                  <a:pt x="120" y="414"/>
                </a:lnTo>
                <a:lnTo>
                  <a:pt x="152" y="500"/>
                </a:lnTo>
                <a:lnTo>
                  <a:pt x="174" y="550"/>
                </a:lnTo>
                <a:lnTo>
                  <a:pt x="200" y="604"/>
                </a:lnTo>
                <a:lnTo>
                  <a:pt x="228" y="662"/>
                </a:lnTo>
                <a:lnTo>
                  <a:pt x="260" y="722"/>
                </a:lnTo>
                <a:lnTo>
                  <a:pt x="296" y="788"/>
                </a:lnTo>
                <a:lnTo>
                  <a:pt x="336" y="856"/>
                </a:lnTo>
                <a:lnTo>
                  <a:pt x="382" y="926"/>
                </a:lnTo>
                <a:lnTo>
                  <a:pt x="430" y="998"/>
                </a:lnTo>
                <a:lnTo>
                  <a:pt x="472" y="1052"/>
                </a:lnTo>
                <a:lnTo>
                  <a:pt x="514" y="1104"/>
                </a:lnTo>
                <a:lnTo>
                  <a:pt x="558" y="1152"/>
                </a:lnTo>
                <a:lnTo>
                  <a:pt x="602" y="1196"/>
                </a:lnTo>
                <a:lnTo>
                  <a:pt x="650" y="1238"/>
                </a:lnTo>
                <a:lnTo>
                  <a:pt x="696" y="1278"/>
                </a:lnTo>
                <a:lnTo>
                  <a:pt x="744" y="1314"/>
                </a:lnTo>
                <a:lnTo>
                  <a:pt x="794" y="1348"/>
                </a:lnTo>
                <a:lnTo>
                  <a:pt x="842" y="1380"/>
                </a:lnTo>
                <a:lnTo>
                  <a:pt x="892" y="1408"/>
                </a:lnTo>
                <a:lnTo>
                  <a:pt x="942" y="1434"/>
                </a:lnTo>
                <a:lnTo>
                  <a:pt x="990" y="1458"/>
                </a:lnTo>
                <a:lnTo>
                  <a:pt x="1038" y="1480"/>
                </a:lnTo>
                <a:lnTo>
                  <a:pt x="1086" y="1500"/>
                </a:lnTo>
                <a:lnTo>
                  <a:pt x="1134" y="1518"/>
                </a:lnTo>
                <a:lnTo>
                  <a:pt x="1180" y="1534"/>
                </a:lnTo>
                <a:lnTo>
                  <a:pt x="1224" y="1548"/>
                </a:lnTo>
                <a:lnTo>
                  <a:pt x="1268" y="1560"/>
                </a:lnTo>
                <a:lnTo>
                  <a:pt x="1350" y="1580"/>
                </a:lnTo>
                <a:lnTo>
                  <a:pt x="1424" y="1596"/>
                </a:lnTo>
                <a:lnTo>
                  <a:pt x="1486" y="1606"/>
                </a:lnTo>
                <a:lnTo>
                  <a:pt x="1540" y="1612"/>
                </a:lnTo>
                <a:lnTo>
                  <a:pt x="1578" y="1616"/>
                </a:lnTo>
                <a:lnTo>
                  <a:pt x="1612" y="1618"/>
                </a:lnTo>
                <a:lnTo>
                  <a:pt x="1580" y="1616"/>
                </a:lnTo>
                <a:lnTo>
                  <a:pt x="1540" y="1612"/>
                </a:lnTo>
                <a:lnTo>
                  <a:pt x="1488" y="1606"/>
                </a:lnTo>
                <a:lnTo>
                  <a:pt x="1426" y="1594"/>
                </a:lnTo>
                <a:lnTo>
                  <a:pt x="1354" y="1578"/>
                </a:lnTo>
                <a:lnTo>
                  <a:pt x="1274" y="1558"/>
                </a:lnTo>
                <a:lnTo>
                  <a:pt x="1230" y="1544"/>
                </a:lnTo>
                <a:lnTo>
                  <a:pt x="1186" y="1530"/>
                </a:lnTo>
                <a:lnTo>
                  <a:pt x="1142" y="1512"/>
                </a:lnTo>
                <a:lnTo>
                  <a:pt x="1096" y="1494"/>
                </a:lnTo>
                <a:lnTo>
                  <a:pt x="1048" y="1474"/>
                </a:lnTo>
                <a:lnTo>
                  <a:pt x="1002" y="1450"/>
                </a:lnTo>
                <a:lnTo>
                  <a:pt x="954" y="1426"/>
                </a:lnTo>
                <a:lnTo>
                  <a:pt x="906" y="1398"/>
                </a:lnTo>
                <a:lnTo>
                  <a:pt x="858" y="1368"/>
                </a:lnTo>
                <a:lnTo>
                  <a:pt x="810" y="1336"/>
                </a:lnTo>
                <a:lnTo>
                  <a:pt x="764" y="1300"/>
                </a:lnTo>
                <a:lnTo>
                  <a:pt x="718" y="1262"/>
                </a:lnTo>
                <a:lnTo>
                  <a:pt x="672" y="1220"/>
                </a:lnTo>
                <a:lnTo>
                  <a:pt x="626" y="1176"/>
                </a:lnTo>
                <a:lnTo>
                  <a:pt x="584" y="1128"/>
                </a:lnTo>
                <a:lnTo>
                  <a:pt x="542" y="1078"/>
                </a:lnTo>
                <a:lnTo>
                  <a:pt x="502" y="1024"/>
                </a:lnTo>
                <a:lnTo>
                  <a:pt x="464" y="966"/>
                </a:lnTo>
                <a:close/>
              </a:path>
            </a:pathLst>
          </a:custGeom>
          <a:solidFill>
            <a:srgbClr val="6019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10"/>
          <p:cNvSpPr>
            <a:spLocks/>
          </p:cNvSpPr>
          <p:nvPr/>
        </p:nvSpPr>
        <p:spPr bwMode="auto">
          <a:xfrm rot="20468409" flipH="1">
            <a:off x="3203575" y="1304925"/>
            <a:ext cx="577850" cy="533400"/>
          </a:xfrm>
          <a:custGeom>
            <a:avLst/>
            <a:gdLst>
              <a:gd name="T0" fmla="*/ 2147483647 w 1612"/>
              <a:gd name="T1" fmla="*/ 2147483647 h 1618"/>
              <a:gd name="T2" fmla="*/ 2147483647 w 1612"/>
              <a:gd name="T3" fmla="*/ 2147483647 h 1618"/>
              <a:gd name="T4" fmla="*/ 2147483647 w 1612"/>
              <a:gd name="T5" fmla="*/ 2147483647 h 1618"/>
              <a:gd name="T6" fmla="*/ 2147483647 w 1612"/>
              <a:gd name="T7" fmla="*/ 2147483647 h 1618"/>
              <a:gd name="T8" fmla="*/ 2147483647 w 1612"/>
              <a:gd name="T9" fmla="*/ 2147483647 h 1618"/>
              <a:gd name="T10" fmla="*/ 2147483647 w 1612"/>
              <a:gd name="T11" fmla="*/ 2147483647 h 1618"/>
              <a:gd name="T12" fmla="*/ 2147483647 w 1612"/>
              <a:gd name="T13" fmla="*/ 2147483647 h 1618"/>
              <a:gd name="T14" fmla="*/ 2147483647 w 1612"/>
              <a:gd name="T15" fmla="*/ 0 h 1618"/>
              <a:gd name="T16" fmla="*/ 2147483647 w 1612"/>
              <a:gd name="T17" fmla="*/ 2147483647 h 1618"/>
              <a:gd name="T18" fmla="*/ 2147483647 w 1612"/>
              <a:gd name="T19" fmla="*/ 2147483647 h 1618"/>
              <a:gd name="T20" fmla="*/ 2147483647 w 1612"/>
              <a:gd name="T21" fmla="*/ 2147483647 h 1618"/>
              <a:gd name="T22" fmla="*/ 2147483647 w 1612"/>
              <a:gd name="T23" fmla="*/ 2147483647 h 1618"/>
              <a:gd name="T24" fmla="*/ 2147483647 w 1612"/>
              <a:gd name="T25" fmla="*/ 2147483647 h 1618"/>
              <a:gd name="T26" fmla="*/ 2147483647 w 1612"/>
              <a:gd name="T27" fmla="*/ 2147483647 h 1618"/>
              <a:gd name="T28" fmla="*/ 2147483647 w 1612"/>
              <a:gd name="T29" fmla="*/ 2147483647 h 1618"/>
              <a:gd name="T30" fmla="*/ 2147483647 w 1612"/>
              <a:gd name="T31" fmla="*/ 2147483647 h 1618"/>
              <a:gd name="T32" fmla="*/ 2147483647 w 1612"/>
              <a:gd name="T33" fmla="*/ 2147483647 h 1618"/>
              <a:gd name="T34" fmla="*/ 2147483647 w 1612"/>
              <a:gd name="T35" fmla="*/ 2147483647 h 1618"/>
              <a:gd name="T36" fmla="*/ 2147483647 w 1612"/>
              <a:gd name="T37" fmla="*/ 2147483647 h 1618"/>
              <a:gd name="T38" fmla="*/ 2147483647 w 1612"/>
              <a:gd name="T39" fmla="*/ 2147483647 h 1618"/>
              <a:gd name="T40" fmla="*/ 2147483647 w 1612"/>
              <a:gd name="T41" fmla="*/ 2147483647 h 1618"/>
              <a:gd name="T42" fmla="*/ 2147483647 w 1612"/>
              <a:gd name="T43" fmla="*/ 2147483647 h 1618"/>
              <a:gd name="T44" fmla="*/ 2147483647 w 1612"/>
              <a:gd name="T45" fmla="*/ 2147483647 h 1618"/>
              <a:gd name="T46" fmla="*/ 2147483647 w 1612"/>
              <a:gd name="T47" fmla="*/ 2147483647 h 1618"/>
              <a:gd name="T48" fmla="*/ 2147483647 w 1612"/>
              <a:gd name="T49" fmla="*/ 2147483647 h 1618"/>
              <a:gd name="T50" fmla="*/ 2147483647 w 1612"/>
              <a:gd name="T51" fmla="*/ 2147483647 h 1618"/>
              <a:gd name="T52" fmla="*/ 2147483647 w 1612"/>
              <a:gd name="T53" fmla="*/ 2147483647 h 1618"/>
              <a:gd name="T54" fmla="*/ 2147483647 w 1612"/>
              <a:gd name="T55" fmla="*/ 2147483647 h 1618"/>
              <a:gd name="T56" fmla="*/ 2147483647 w 1612"/>
              <a:gd name="T57" fmla="*/ 2147483647 h 1618"/>
              <a:gd name="T58" fmla="*/ 2147483647 w 1612"/>
              <a:gd name="T59" fmla="*/ 2147483647 h 1618"/>
              <a:gd name="T60" fmla="*/ 2147483647 w 1612"/>
              <a:gd name="T61" fmla="*/ 2147483647 h 1618"/>
              <a:gd name="T62" fmla="*/ 2147483647 w 1612"/>
              <a:gd name="T63" fmla="*/ 2147483647 h 1618"/>
              <a:gd name="T64" fmla="*/ 2147483647 w 1612"/>
              <a:gd name="T65" fmla="*/ 2147483647 h 1618"/>
              <a:gd name="T66" fmla="*/ 2147483647 w 1612"/>
              <a:gd name="T67" fmla="*/ 2147483647 h 1618"/>
              <a:gd name="T68" fmla="*/ 2147483647 w 1612"/>
              <a:gd name="T69" fmla="*/ 2147483647 h 1618"/>
              <a:gd name="T70" fmla="*/ 2147483647 w 1612"/>
              <a:gd name="T71" fmla="*/ 2147483647 h 1618"/>
              <a:gd name="T72" fmla="*/ 2147483647 w 1612"/>
              <a:gd name="T73" fmla="*/ 2147483647 h 1618"/>
              <a:gd name="T74" fmla="*/ 2147483647 w 1612"/>
              <a:gd name="T75" fmla="*/ 2147483647 h 1618"/>
              <a:gd name="T76" fmla="*/ 2147483647 w 1612"/>
              <a:gd name="T77" fmla="*/ 2147483647 h 1618"/>
              <a:gd name="T78" fmla="*/ 2147483647 w 1612"/>
              <a:gd name="T79" fmla="*/ 2147483647 h 1618"/>
              <a:gd name="T80" fmla="*/ 2147483647 w 1612"/>
              <a:gd name="T81" fmla="*/ 2147483647 h 161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612"/>
              <a:gd name="T124" fmla="*/ 0 h 1618"/>
              <a:gd name="T125" fmla="*/ 1612 w 1612"/>
              <a:gd name="T126" fmla="*/ 1618 h 161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612" h="1618">
                <a:moveTo>
                  <a:pt x="464" y="966"/>
                </a:moveTo>
                <a:lnTo>
                  <a:pt x="464" y="966"/>
                </a:lnTo>
                <a:lnTo>
                  <a:pt x="418" y="892"/>
                </a:lnTo>
                <a:lnTo>
                  <a:pt x="378" y="822"/>
                </a:lnTo>
                <a:lnTo>
                  <a:pt x="342" y="754"/>
                </a:lnTo>
                <a:lnTo>
                  <a:pt x="310" y="690"/>
                </a:lnTo>
                <a:lnTo>
                  <a:pt x="280" y="630"/>
                </a:lnTo>
                <a:lnTo>
                  <a:pt x="256" y="572"/>
                </a:lnTo>
                <a:lnTo>
                  <a:pt x="234" y="520"/>
                </a:lnTo>
                <a:lnTo>
                  <a:pt x="214" y="472"/>
                </a:lnTo>
                <a:lnTo>
                  <a:pt x="184" y="390"/>
                </a:lnTo>
                <a:lnTo>
                  <a:pt x="166" y="328"/>
                </a:lnTo>
                <a:lnTo>
                  <a:pt x="156" y="290"/>
                </a:lnTo>
                <a:lnTo>
                  <a:pt x="152" y="276"/>
                </a:lnTo>
                <a:lnTo>
                  <a:pt x="244" y="300"/>
                </a:lnTo>
                <a:lnTo>
                  <a:pt x="34" y="0"/>
                </a:lnTo>
                <a:lnTo>
                  <a:pt x="0" y="396"/>
                </a:lnTo>
                <a:lnTo>
                  <a:pt x="82" y="294"/>
                </a:lnTo>
                <a:lnTo>
                  <a:pt x="86" y="308"/>
                </a:lnTo>
                <a:lnTo>
                  <a:pt x="98" y="350"/>
                </a:lnTo>
                <a:lnTo>
                  <a:pt x="120" y="414"/>
                </a:lnTo>
                <a:lnTo>
                  <a:pt x="152" y="500"/>
                </a:lnTo>
                <a:lnTo>
                  <a:pt x="174" y="550"/>
                </a:lnTo>
                <a:lnTo>
                  <a:pt x="200" y="604"/>
                </a:lnTo>
                <a:lnTo>
                  <a:pt x="228" y="662"/>
                </a:lnTo>
                <a:lnTo>
                  <a:pt x="260" y="722"/>
                </a:lnTo>
                <a:lnTo>
                  <a:pt x="296" y="788"/>
                </a:lnTo>
                <a:lnTo>
                  <a:pt x="336" y="856"/>
                </a:lnTo>
                <a:lnTo>
                  <a:pt x="382" y="926"/>
                </a:lnTo>
                <a:lnTo>
                  <a:pt x="430" y="998"/>
                </a:lnTo>
                <a:lnTo>
                  <a:pt x="472" y="1052"/>
                </a:lnTo>
                <a:lnTo>
                  <a:pt x="514" y="1104"/>
                </a:lnTo>
                <a:lnTo>
                  <a:pt x="558" y="1152"/>
                </a:lnTo>
                <a:lnTo>
                  <a:pt x="602" y="1196"/>
                </a:lnTo>
                <a:lnTo>
                  <a:pt x="650" y="1238"/>
                </a:lnTo>
                <a:lnTo>
                  <a:pt x="696" y="1278"/>
                </a:lnTo>
                <a:lnTo>
                  <a:pt x="744" y="1314"/>
                </a:lnTo>
                <a:lnTo>
                  <a:pt x="794" y="1348"/>
                </a:lnTo>
                <a:lnTo>
                  <a:pt x="842" y="1380"/>
                </a:lnTo>
                <a:lnTo>
                  <a:pt x="892" y="1408"/>
                </a:lnTo>
                <a:lnTo>
                  <a:pt x="942" y="1434"/>
                </a:lnTo>
                <a:lnTo>
                  <a:pt x="990" y="1458"/>
                </a:lnTo>
                <a:lnTo>
                  <a:pt x="1038" y="1480"/>
                </a:lnTo>
                <a:lnTo>
                  <a:pt x="1086" y="1500"/>
                </a:lnTo>
                <a:lnTo>
                  <a:pt x="1134" y="1518"/>
                </a:lnTo>
                <a:lnTo>
                  <a:pt x="1180" y="1534"/>
                </a:lnTo>
                <a:lnTo>
                  <a:pt x="1224" y="1548"/>
                </a:lnTo>
                <a:lnTo>
                  <a:pt x="1268" y="1560"/>
                </a:lnTo>
                <a:lnTo>
                  <a:pt x="1350" y="1580"/>
                </a:lnTo>
                <a:lnTo>
                  <a:pt x="1424" y="1596"/>
                </a:lnTo>
                <a:lnTo>
                  <a:pt x="1486" y="1606"/>
                </a:lnTo>
                <a:lnTo>
                  <a:pt x="1540" y="1612"/>
                </a:lnTo>
                <a:lnTo>
                  <a:pt x="1578" y="1616"/>
                </a:lnTo>
                <a:lnTo>
                  <a:pt x="1612" y="1618"/>
                </a:lnTo>
                <a:lnTo>
                  <a:pt x="1580" y="1616"/>
                </a:lnTo>
                <a:lnTo>
                  <a:pt x="1540" y="1612"/>
                </a:lnTo>
                <a:lnTo>
                  <a:pt x="1488" y="1606"/>
                </a:lnTo>
                <a:lnTo>
                  <a:pt x="1426" y="1594"/>
                </a:lnTo>
                <a:lnTo>
                  <a:pt x="1354" y="1578"/>
                </a:lnTo>
                <a:lnTo>
                  <a:pt x="1274" y="1558"/>
                </a:lnTo>
                <a:lnTo>
                  <a:pt x="1230" y="1544"/>
                </a:lnTo>
                <a:lnTo>
                  <a:pt x="1186" y="1530"/>
                </a:lnTo>
                <a:lnTo>
                  <a:pt x="1142" y="1512"/>
                </a:lnTo>
                <a:lnTo>
                  <a:pt x="1096" y="1494"/>
                </a:lnTo>
                <a:lnTo>
                  <a:pt x="1048" y="1474"/>
                </a:lnTo>
                <a:lnTo>
                  <a:pt x="1002" y="1450"/>
                </a:lnTo>
                <a:lnTo>
                  <a:pt x="954" y="1426"/>
                </a:lnTo>
                <a:lnTo>
                  <a:pt x="906" y="1398"/>
                </a:lnTo>
                <a:lnTo>
                  <a:pt x="858" y="1368"/>
                </a:lnTo>
                <a:lnTo>
                  <a:pt x="810" y="1336"/>
                </a:lnTo>
                <a:lnTo>
                  <a:pt x="764" y="1300"/>
                </a:lnTo>
                <a:lnTo>
                  <a:pt x="718" y="1262"/>
                </a:lnTo>
                <a:lnTo>
                  <a:pt x="672" y="1220"/>
                </a:lnTo>
                <a:lnTo>
                  <a:pt x="626" y="1176"/>
                </a:lnTo>
                <a:lnTo>
                  <a:pt x="584" y="1128"/>
                </a:lnTo>
                <a:lnTo>
                  <a:pt x="542" y="1078"/>
                </a:lnTo>
                <a:lnTo>
                  <a:pt x="502" y="1024"/>
                </a:lnTo>
                <a:lnTo>
                  <a:pt x="464" y="966"/>
                </a:lnTo>
                <a:close/>
              </a:path>
            </a:pathLst>
          </a:custGeom>
          <a:solidFill>
            <a:srgbClr val="6019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10"/>
          <p:cNvSpPr>
            <a:spLocks/>
          </p:cNvSpPr>
          <p:nvPr/>
        </p:nvSpPr>
        <p:spPr bwMode="auto">
          <a:xfrm rot="20468409" flipH="1">
            <a:off x="3292475" y="1304925"/>
            <a:ext cx="577850" cy="533400"/>
          </a:xfrm>
          <a:custGeom>
            <a:avLst/>
            <a:gdLst>
              <a:gd name="T0" fmla="*/ 2147483647 w 1612"/>
              <a:gd name="T1" fmla="*/ 2147483647 h 1618"/>
              <a:gd name="T2" fmla="*/ 2147483647 w 1612"/>
              <a:gd name="T3" fmla="*/ 2147483647 h 1618"/>
              <a:gd name="T4" fmla="*/ 2147483647 w 1612"/>
              <a:gd name="T5" fmla="*/ 2147483647 h 1618"/>
              <a:gd name="T6" fmla="*/ 2147483647 w 1612"/>
              <a:gd name="T7" fmla="*/ 2147483647 h 1618"/>
              <a:gd name="T8" fmla="*/ 2147483647 w 1612"/>
              <a:gd name="T9" fmla="*/ 2147483647 h 1618"/>
              <a:gd name="T10" fmla="*/ 2147483647 w 1612"/>
              <a:gd name="T11" fmla="*/ 2147483647 h 1618"/>
              <a:gd name="T12" fmla="*/ 2147483647 w 1612"/>
              <a:gd name="T13" fmla="*/ 2147483647 h 1618"/>
              <a:gd name="T14" fmla="*/ 2147483647 w 1612"/>
              <a:gd name="T15" fmla="*/ 0 h 1618"/>
              <a:gd name="T16" fmla="*/ 2147483647 w 1612"/>
              <a:gd name="T17" fmla="*/ 2147483647 h 1618"/>
              <a:gd name="T18" fmla="*/ 2147483647 w 1612"/>
              <a:gd name="T19" fmla="*/ 2147483647 h 1618"/>
              <a:gd name="T20" fmla="*/ 2147483647 w 1612"/>
              <a:gd name="T21" fmla="*/ 2147483647 h 1618"/>
              <a:gd name="T22" fmla="*/ 2147483647 w 1612"/>
              <a:gd name="T23" fmla="*/ 2147483647 h 1618"/>
              <a:gd name="T24" fmla="*/ 2147483647 w 1612"/>
              <a:gd name="T25" fmla="*/ 2147483647 h 1618"/>
              <a:gd name="T26" fmla="*/ 2147483647 w 1612"/>
              <a:gd name="T27" fmla="*/ 2147483647 h 1618"/>
              <a:gd name="T28" fmla="*/ 2147483647 w 1612"/>
              <a:gd name="T29" fmla="*/ 2147483647 h 1618"/>
              <a:gd name="T30" fmla="*/ 2147483647 w 1612"/>
              <a:gd name="T31" fmla="*/ 2147483647 h 1618"/>
              <a:gd name="T32" fmla="*/ 2147483647 w 1612"/>
              <a:gd name="T33" fmla="*/ 2147483647 h 1618"/>
              <a:gd name="T34" fmla="*/ 2147483647 w 1612"/>
              <a:gd name="T35" fmla="*/ 2147483647 h 1618"/>
              <a:gd name="T36" fmla="*/ 2147483647 w 1612"/>
              <a:gd name="T37" fmla="*/ 2147483647 h 1618"/>
              <a:gd name="T38" fmla="*/ 2147483647 w 1612"/>
              <a:gd name="T39" fmla="*/ 2147483647 h 1618"/>
              <a:gd name="T40" fmla="*/ 2147483647 w 1612"/>
              <a:gd name="T41" fmla="*/ 2147483647 h 1618"/>
              <a:gd name="T42" fmla="*/ 2147483647 w 1612"/>
              <a:gd name="T43" fmla="*/ 2147483647 h 1618"/>
              <a:gd name="T44" fmla="*/ 2147483647 w 1612"/>
              <a:gd name="T45" fmla="*/ 2147483647 h 1618"/>
              <a:gd name="T46" fmla="*/ 2147483647 w 1612"/>
              <a:gd name="T47" fmla="*/ 2147483647 h 1618"/>
              <a:gd name="T48" fmla="*/ 2147483647 w 1612"/>
              <a:gd name="T49" fmla="*/ 2147483647 h 1618"/>
              <a:gd name="T50" fmla="*/ 2147483647 w 1612"/>
              <a:gd name="T51" fmla="*/ 2147483647 h 1618"/>
              <a:gd name="T52" fmla="*/ 2147483647 w 1612"/>
              <a:gd name="T53" fmla="*/ 2147483647 h 1618"/>
              <a:gd name="T54" fmla="*/ 2147483647 w 1612"/>
              <a:gd name="T55" fmla="*/ 2147483647 h 1618"/>
              <a:gd name="T56" fmla="*/ 2147483647 w 1612"/>
              <a:gd name="T57" fmla="*/ 2147483647 h 1618"/>
              <a:gd name="T58" fmla="*/ 2147483647 w 1612"/>
              <a:gd name="T59" fmla="*/ 2147483647 h 1618"/>
              <a:gd name="T60" fmla="*/ 2147483647 w 1612"/>
              <a:gd name="T61" fmla="*/ 2147483647 h 1618"/>
              <a:gd name="T62" fmla="*/ 2147483647 w 1612"/>
              <a:gd name="T63" fmla="*/ 2147483647 h 1618"/>
              <a:gd name="T64" fmla="*/ 2147483647 w 1612"/>
              <a:gd name="T65" fmla="*/ 2147483647 h 1618"/>
              <a:gd name="T66" fmla="*/ 2147483647 w 1612"/>
              <a:gd name="T67" fmla="*/ 2147483647 h 1618"/>
              <a:gd name="T68" fmla="*/ 2147483647 w 1612"/>
              <a:gd name="T69" fmla="*/ 2147483647 h 1618"/>
              <a:gd name="T70" fmla="*/ 2147483647 w 1612"/>
              <a:gd name="T71" fmla="*/ 2147483647 h 1618"/>
              <a:gd name="T72" fmla="*/ 2147483647 w 1612"/>
              <a:gd name="T73" fmla="*/ 2147483647 h 1618"/>
              <a:gd name="T74" fmla="*/ 2147483647 w 1612"/>
              <a:gd name="T75" fmla="*/ 2147483647 h 1618"/>
              <a:gd name="T76" fmla="*/ 2147483647 w 1612"/>
              <a:gd name="T77" fmla="*/ 2147483647 h 1618"/>
              <a:gd name="T78" fmla="*/ 2147483647 w 1612"/>
              <a:gd name="T79" fmla="*/ 2147483647 h 1618"/>
              <a:gd name="T80" fmla="*/ 2147483647 w 1612"/>
              <a:gd name="T81" fmla="*/ 2147483647 h 161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612"/>
              <a:gd name="T124" fmla="*/ 0 h 1618"/>
              <a:gd name="T125" fmla="*/ 1612 w 1612"/>
              <a:gd name="T126" fmla="*/ 1618 h 161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612" h="1618">
                <a:moveTo>
                  <a:pt x="464" y="966"/>
                </a:moveTo>
                <a:lnTo>
                  <a:pt x="464" y="966"/>
                </a:lnTo>
                <a:lnTo>
                  <a:pt x="418" y="892"/>
                </a:lnTo>
                <a:lnTo>
                  <a:pt x="378" y="822"/>
                </a:lnTo>
                <a:lnTo>
                  <a:pt x="342" y="754"/>
                </a:lnTo>
                <a:lnTo>
                  <a:pt x="310" y="690"/>
                </a:lnTo>
                <a:lnTo>
                  <a:pt x="280" y="630"/>
                </a:lnTo>
                <a:lnTo>
                  <a:pt x="256" y="572"/>
                </a:lnTo>
                <a:lnTo>
                  <a:pt x="234" y="520"/>
                </a:lnTo>
                <a:lnTo>
                  <a:pt x="214" y="472"/>
                </a:lnTo>
                <a:lnTo>
                  <a:pt x="184" y="390"/>
                </a:lnTo>
                <a:lnTo>
                  <a:pt x="166" y="328"/>
                </a:lnTo>
                <a:lnTo>
                  <a:pt x="156" y="290"/>
                </a:lnTo>
                <a:lnTo>
                  <a:pt x="152" y="276"/>
                </a:lnTo>
                <a:lnTo>
                  <a:pt x="244" y="300"/>
                </a:lnTo>
                <a:lnTo>
                  <a:pt x="34" y="0"/>
                </a:lnTo>
                <a:lnTo>
                  <a:pt x="0" y="396"/>
                </a:lnTo>
                <a:lnTo>
                  <a:pt x="82" y="294"/>
                </a:lnTo>
                <a:lnTo>
                  <a:pt x="86" y="308"/>
                </a:lnTo>
                <a:lnTo>
                  <a:pt x="98" y="350"/>
                </a:lnTo>
                <a:lnTo>
                  <a:pt x="120" y="414"/>
                </a:lnTo>
                <a:lnTo>
                  <a:pt x="152" y="500"/>
                </a:lnTo>
                <a:lnTo>
                  <a:pt x="174" y="550"/>
                </a:lnTo>
                <a:lnTo>
                  <a:pt x="200" y="604"/>
                </a:lnTo>
                <a:lnTo>
                  <a:pt x="228" y="662"/>
                </a:lnTo>
                <a:lnTo>
                  <a:pt x="260" y="722"/>
                </a:lnTo>
                <a:lnTo>
                  <a:pt x="296" y="788"/>
                </a:lnTo>
                <a:lnTo>
                  <a:pt x="336" y="856"/>
                </a:lnTo>
                <a:lnTo>
                  <a:pt x="382" y="926"/>
                </a:lnTo>
                <a:lnTo>
                  <a:pt x="430" y="998"/>
                </a:lnTo>
                <a:lnTo>
                  <a:pt x="472" y="1052"/>
                </a:lnTo>
                <a:lnTo>
                  <a:pt x="514" y="1104"/>
                </a:lnTo>
                <a:lnTo>
                  <a:pt x="558" y="1152"/>
                </a:lnTo>
                <a:lnTo>
                  <a:pt x="602" y="1196"/>
                </a:lnTo>
                <a:lnTo>
                  <a:pt x="650" y="1238"/>
                </a:lnTo>
                <a:lnTo>
                  <a:pt x="696" y="1278"/>
                </a:lnTo>
                <a:lnTo>
                  <a:pt x="744" y="1314"/>
                </a:lnTo>
                <a:lnTo>
                  <a:pt x="794" y="1348"/>
                </a:lnTo>
                <a:lnTo>
                  <a:pt x="842" y="1380"/>
                </a:lnTo>
                <a:lnTo>
                  <a:pt x="892" y="1408"/>
                </a:lnTo>
                <a:lnTo>
                  <a:pt x="942" y="1434"/>
                </a:lnTo>
                <a:lnTo>
                  <a:pt x="990" y="1458"/>
                </a:lnTo>
                <a:lnTo>
                  <a:pt x="1038" y="1480"/>
                </a:lnTo>
                <a:lnTo>
                  <a:pt x="1086" y="1500"/>
                </a:lnTo>
                <a:lnTo>
                  <a:pt x="1134" y="1518"/>
                </a:lnTo>
                <a:lnTo>
                  <a:pt x="1180" y="1534"/>
                </a:lnTo>
                <a:lnTo>
                  <a:pt x="1224" y="1548"/>
                </a:lnTo>
                <a:lnTo>
                  <a:pt x="1268" y="1560"/>
                </a:lnTo>
                <a:lnTo>
                  <a:pt x="1350" y="1580"/>
                </a:lnTo>
                <a:lnTo>
                  <a:pt x="1424" y="1596"/>
                </a:lnTo>
                <a:lnTo>
                  <a:pt x="1486" y="1606"/>
                </a:lnTo>
                <a:lnTo>
                  <a:pt x="1540" y="1612"/>
                </a:lnTo>
                <a:lnTo>
                  <a:pt x="1578" y="1616"/>
                </a:lnTo>
                <a:lnTo>
                  <a:pt x="1612" y="1618"/>
                </a:lnTo>
                <a:lnTo>
                  <a:pt x="1580" y="1616"/>
                </a:lnTo>
                <a:lnTo>
                  <a:pt x="1540" y="1612"/>
                </a:lnTo>
                <a:lnTo>
                  <a:pt x="1488" y="1606"/>
                </a:lnTo>
                <a:lnTo>
                  <a:pt x="1426" y="1594"/>
                </a:lnTo>
                <a:lnTo>
                  <a:pt x="1354" y="1578"/>
                </a:lnTo>
                <a:lnTo>
                  <a:pt x="1274" y="1558"/>
                </a:lnTo>
                <a:lnTo>
                  <a:pt x="1230" y="1544"/>
                </a:lnTo>
                <a:lnTo>
                  <a:pt x="1186" y="1530"/>
                </a:lnTo>
                <a:lnTo>
                  <a:pt x="1142" y="1512"/>
                </a:lnTo>
                <a:lnTo>
                  <a:pt x="1096" y="1494"/>
                </a:lnTo>
                <a:lnTo>
                  <a:pt x="1048" y="1474"/>
                </a:lnTo>
                <a:lnTo>
                  <a:pt x="1002" y="1450"/>
                </a:lnTo>
                <a:lnTo>
                  <a:pt x="954" y="1426"/>
                </a:lnTo>
                <a:lnTo>
                  <a:pt x="906" y="1398"/>
                </a:lnTo>
                <a:lnTo>
                  <a:pt x="858" y="1368"/>
                </a:lnTo>
                <a:lnTo>
                  <a:pt x="810" y="1336"/>
                </a:lnTo>
                <a:lnTo>
                  <a:pt x="764" y="1300"/>
                </a:lnTo>
                <a:lnTo>
                  <a:pt x="718" y="1262"/>
                </a:lnTo>
                <a:lnTo>
                  <a:pt x="672" y="1220"/>
                </a:lnTo>
                <a:lnTo>
                  <a:pt x="626" y="1176"/>
                </a:lnTo>
                <a:lnTo>
                  <a:pt x="584" y="1128"/>
                </a:lnTo>
                <a:lnTo>
                  <a:pt x="542" y="1078"/>
                </a:lnTo>
                <a:lnTo>
                  <a:pt x="502" y="1024"/>
                </a:lnTo>
                <a:lnTo>
                  <a:pt x="464" y="966"/>
                </a:lnTo>
                <a:close/>
              </a:path>
            </a:pathLst>
          </a:custGeom>
          <a:solidFill>
            <a:srgbClr val="6019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173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4" grpId="0" animBg="1"/>
      <p:bldP spid="18" grpId="0" animBg="1"/>
      <p:bldP spid="19" grpId="0"/>
      <p:bldP spid="23" grpId="0" animBg="1"/>
      <p:bldP spid="24" grpId="0" animBg="1"/>
      <p:bldP spid="25" grpId="0" animBg="1"/>
      <p:bldP spid="2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329EBF8-FDC0-41B2-84AE-7BA128FB13F6}" type="slidenum">
              <a:rPr lang="en-US" altLang="zh-CN" smtClean="0"/>
              <a:pPr eaLnBrk="1" hangingPunct="1"/>
              <a:t>81</a:t>
            </a:fld>
            <a:endParaRPr lang="en-US" altLang="zh-CN"/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476250" y="458788"/>
            <a:ext cx="45783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华文细黑" pitchFamily="2" charset="-122"/>
                <a:ea typeface="华文细黑" pitchFamily="2" charset="-122"/>
              </a:rPr>
              <a:t>小信噪比时：</a:t>
            </a:r>
            <a:r>
              <a:rPr lang="zh-CN" altLang="en-US" sz="2400" b="1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门限效应</a:t>
            </a:r>
            <a:endParaRPr lang="en-US" altLang="zh-CN" sz="2400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83972" name="Rectangle 5"/>
          <p:cNvSpPr>
            <a:spLocks noChangeArrowheads="1"/>
          </p:cNvSpPr>
          <p:nvPr/>
        </p:nvSpPr>
        <p:spPr bwMode="auto">
          <a:xfrm>
            <a:off x="700088" y="1223963"/>
            <a:ext cx="4411662" cy="563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</a:pPr>
            <a:r>
              <a:rPr lang="zh-CN" altLang="en-US" sz="2400" b="1">
                <a:solidFill>
                  <a:schemeClr val="hlink"/>
                </a:solidFill>
                <a:latin typeface="Times New Roman" pitchFamily="18" charset="0"/>
                <a:ea typeface="楷体_GB2312" pitchFamily="49" charset="-122"/>
              </a:rPr>
              <a:t>门限效应</a:t>
            </a:r>
            <a:r>
              <a:rPr lang="zh-CN" altLang="en-US" sz="2400">
                <a:latin typeface="Times New Roman" pitchFamily="18" charset="0"/>
                <a:ea typeface="楷体_GB2312" pitchFamily="49" charset="-122"/>
              </a:rPr>
              <a:t>：当</a:t>
            </a:r>
            <a:r>
              <a:rPr lang="en-US" altLang="zh-CN" sz="240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i="1">
                <a:latin typeface="Times New Roman" pitchFamily="18" charset="0"/>
                <a:ea typeface="楷体_GB2312" pitchFamily="49" charset="-122"/>
              </a:rPr>
              <a:t>S</a:t>
            </a:r>
            <a:r>
              <a:rPr lang="en-US" altLang="zh-CN" sz="2400" i="1" baseline="-25000"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400">
                <a:latin typeface="Times New Roman" pitchFamily="18" charset="0"/>
                <a:ea typeface="楷体_GB2312" pitchFamily="49" charset="-122"/>
              </a:rPr>
              <a:t> /</a:t>
            </a:r>
            <a:r>
              <a:rPr lang="en-US" altLang="zh-CN" sz="2400" i="1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i="1" baseline="-25000"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400"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>
                <a:latin typeface="Times New Roman" pitchFamily="18" charset="0"/>
                <a:ea typeface="楷体_GB2312" pitchFamily="49" charset="-122"/>
              </a:rPr>
              <a:t>低于一定数值时，解调器的输出信噪比</a:t>
            </a:r>
            <a:r>
              <a:rPr lang="en-US" altLang="zh-CN" sz="240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i="1">
                <a:latin typeface="Times New Roman" pitchFamily="18" charset="0"/>
                <a:ea typeface="楷体_GB2312" pitchFamily="49" charset="-122"/>
              </a:rPr>
              <a:t>S</a:t>
            </a:r>
            <a:r>
              <a:rPr lang="en-US" altLang="zh-CN" sz="2400" i="1" baseline="-25000">
                <a:latin typeface="Times New Roman" pitchFamily="18" charset="0"/>
                <a:ea typeface="楷体_GB2312" pitchFamily="49" charset="-122"/>
              </a:rPr>
              <a:t>o</a:t>
            </a:r>
            <a:r>
              <a:rPr lang="en-US" altLang="zh-CN" sz="2400">
                <a:latin typeface="Times New Roman" pitchFamily="18" charset="0"/>
                <a:ea typeface="楷体_GB2312" pitchFamily="49" charset="-122"/>
              </a:rPr>
              <a:t> /</a:t>
            </a:r>
            <a:r>
              <a:rPr lang="en-US" altLang="zh-CN" sz="2400" i="1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i="1" baseline="-25000">
                <a:latin typeface="Times New Roman" pitchFamily="18" charset="0"/>
                <a:ea typeface="楷体_GB2312" pitchFamily="49" charset="-122"/>
              </a:rPr>
              <a:t>o</a:t>
            </a:r>
            <a:r>
              <a:rPr lang="en-US" altLang="zh-CN" sz="2400"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>
                <a:latin typeface="Times New Roman" pitchFamily="18" charset="0"/>
                <a:ea typeface="楷体_GB2312" pitchFamily="49" charset="-122"/>
              </a:rPr>
              <a:t>急剧恶化。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</a:pPr>
            <a:endParaRPr lang="zh-CN" altLang="en-US" sz="2400" b="1">
              <a:latin typeface="Times New Roman" pitchFamily="18" charset="0"/>
              <a:ea typeface="楷体_GB2312" pitchFamily="49" charset="-122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</a:pP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zh-CN" altLang="en-US" sz="2400" b="1">
                <a:solidFill>
                  <a:schemeClr val="hlink"/>
                </a:solidFill>
                <a:latin typeface="Times New Roman" pitchFamily="18" charset="0"/>
                <a:ea typeface="楷体_GB2312" pitchFamily="49" charset="-122"/>
              </a:rPr>
              <a:t>门限值</a:t>
            </a: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zh-CN" altLang="en-US" sz="2400">
                <a:latin typeface="Times New Roman" pitchFamily="18" charset="0"/>
                <a:ea typeface="楷体_GB2312" pitchFamily="49" charset="-122"/>
              </a:rPr>
              <a:t>： 出现门限效应时所对应的输入信噪比值称为门限值，记为</a:t>
            </a:r>
            <a:r>
              <a:rPr lang="en-US" altLang="zh-CN" sz="240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i="1">
                <a:latin typeface="Times New Roman" pitchFamily="18" charset="0"/>
                <a:ea typeface="楷体_GB2312" pitchFamily="49" charset="-122"/>
              </a:rPr>
              <a:t>S</a:t>
            </a:r>
            <a:r>
              <a:rPr lang="en-US" altLang="zh-CN" sz="2400" i="1" baseline="-25000"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400">
                <a:latin typeface="Times New Roman" pitchFamily="18" charset="0"/>
                <a:ea typeface="楷体_GB2312" pitchFamily="49" charset="-122"/>
              </a:rPr>
              <a:t> /</a:t>
            </a:r>
            <a:r>
              <a:rPr lang="en-US" altLang="zh-CN" sz="2400" i="1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i="1" baseline="-25000"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400">
                <a:latin typeface="Times New Roman" pitchFamily="18" charset="0"/>
                <a:ea typeface="楷体_GB2312" pitchFamily="49" charset="-122"/>
              </a:rPr>
              <a:t>) </a:t>
            </a:r>
            <a:r>
              <a:rPr lang="en-US" altLang="zh-CN" sz="2400" baseline="-25000">
                <a:latin typeface="Times New Roman" pitchFamily="18" charset="0"/>
                <a:ea typeface="楷体_GB2312" pitchFamily="49" charset="-122"/>
              </a:rPr>
              <a:t>b</a:t>
            </a:r>
            <a:r>
              <a:rPr lang="zh-CN" altLang="en-US" sz="2400">
                <a:latin typeface="Times New Roman" pitchFamily="18" charset="0"/>
                <a:ea typeface="楷体_GB2312" pitchFamily="49" charset="-122"/>
              </a:rPr>
              <a:t>。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</a:pPr>
            <a:endParaRPr lang="zh-CN" altLang="en-US" sz="2400" b="1">
              <a:latin typeface="Times New Roman" pitchFamily="18" charset="0"/>
              <a:ea typeface="楷体_GB2312" pitchFamily="49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</a:pP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降低门限值（门限扩展）</a:t>
            </a:r>
          </a:p>
          <a:p>
            <a:pPr lvl="1"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锁相环解调器</a:t>
            </a:r>
          </a:p>
          <a:p>
            <a:pPr lvl="1"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负反馈解调器</a:t>
            </a:r>
          </a:p>
          <a:p>
            <a:pPr lvl="1"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“</a:t>
            </a:r>
            <a:r>
              <a:rPr lang="zh-CN" altLang="en-US" sz="2400" b="1">
                <a:solidFill>
                  <a:schemeClr val="hlink"/>
                </a:solidFill>
                <a:latin typeface="Times New Roman" pitchFamily="18" charset="0"/>
                <a:ea typeface="楷体_GB2312" pitchFamily="49" charset="-122"/>
              </a:rPr>
              <a:t>预加重</a:t>
            </a: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”和“</a:t>
            </a:r>
            <a:r>
              <a:rPr lang="zh-CN" altLang="en-US" sz="2400" b="1">
                <a:solidFill>
                  <a:schemeClr val="hlink"/>
                </a:solidFill>
                <a:latin typeface="Times New Roman" pitchFamily="18" charset="0"/>
                <a:ea typeface="楷体_GB2312" pitchFamily="49" charset="-122"/>
              </a:rPr>
              <a:t>去加重</a:t>
            </a: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”</a:t>
            </a:r>
          </a:p>
        </p:txBody>
      </p:sp>
      <p:pic>
        <p:nvPicPr>
          <p:cNvPr id="83973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9" r="6439"/>
          <a:stretch>
            <a:fillRect/>
          </a:stretch>
        </p:blipFill>
        <p:spPr bwMode="auto">
          <a:xfrm>
            <a:off x="5111750" y="1403350"/>
            <a:ext cx="3425825" cy="431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FFFF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14D5CF2-56A0-4C5A-9C75-C496360CF10C}" type="slidenum">
              <a:rPr lang="en-US" altLang="zh-CN" smtClean="0"/>
              <a:pPr eaLnBrk="1" hangingPunct="1"/>
              <a:t>82</a:t>
            </a:fld>
            <a:endParaRPr lang="en-US" altLang="zh-CN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85800" y="1624013"/>
            <a:ext cx="8101013" cy="4738687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  <a:defRPr/>
            </a:pP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所有系统在“</a:t>
            </a:r>
            <a:r>
              <a:rPr lang="zh-CN" altLang="en-US" sz="280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同等条件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”下进行比较</a:t>
            </a:r>
            <a:r>
              <a:rPr lang="zh-CN" altLang="en-US" sz="2800" dirty="0">
                <a:latin typeface="+mn-ea"/>
              </a:rPr>
              <a:t>：</a:t>
            </a:r>
            <a:endParaRPr lang="en-US" altLang="zh-CN" sz="2800" dirty="0">
              <a:latin typeface="+mn-ea"/>
            </a:endParaRPr>
          </a:p>
          <a:p>
            <a:pPr>
              <a:lnSpc>
                <a:spcPts val="3800"/>
              </a:lnSpc>
              <a:buFont typeface="Wingdings" pitchFamily="2" charset="2"/>
              <a:buNone/>
              <a:defRPr/>
            </a:pPr>
            <a:r>
              <a:rPr lang="zh-CN" altLang="en-US" sz="2800" dirty="0">
                <a:latin typeface="+mn-ea"/>
              </a:rPr>
              <a:t>            </a:t>
            </a:r>
            <a:r>
              <a:rPr lang="zh-CN" altLang="en-US" sz="2400" dirty="0">
                <a:latin typeface="Arial" pitchFamily="34" charset="0"/>
                <a:ea typeface="幼圆" pitchFamily="49" charset="-122"/>
                <a:cs typeface="Arial" pitchFamily="34" charset="0"/>
              </a:rPr>
              <a:t>解调器输入信号功率为 </a:t>
            </a:r>
            <a:r>
              <a:rPr lang="en-US" sz="2800" dirty="0">
                <a:solidFill>
                  <a:srgbClr val="003399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S</a:t>
            </a:r>
            <a:r>
              <a:rPr lang="en-US" sz="2800" baseline="-25000" dirty="0">
                <a:solidFill>
                  <a:srgbClr val="003399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i </a:t>
            </a:r>
            <a:endParaRPr lang="zh-CN" altLang="en-US" sz="2800" dirty="0">
              <a:solidFill>
                <a:srgbClr val="003399"/>
              </a:solidFill>
              <a:latin typeface="Arial" pitchFamily="34" charset="0"/>
              <a:ea typeface="幼圆" pitchFamily="49" charset="-122"/>
              <a:cs typeface="Arial" pitchFamily="34" charset="0"/>
            </a:endParaRPr>
          </a:p>
          <a:p>
            <a:pPr>
              <a:lnSpc>
                <a:spcPts val="3800"/>
              </a:lnSpc>
              <a:buFontTx/>
              <a:buNone/>
              <a:defRPr/>
            </a:pPr>
            <a:r>
              <a:rPr lang="en-US" altLang="zh-CN" sz="2400" dirty="0">
                <a:latin typeface="Arial" pitchFamily="34" charset="0"/>
                <a:ea typeface="幼圆" pitchFamily="49" charset="-122"/>
                <a:cs typeface="Arial" pitchFamily="34" charset="0"/>
              </a:rPr>
              <a:t>               </a:t>
            </a:r>
            <a:r>
              <a:rPr lang="zh-CN" altLang="en-US" sz="2400" dirty="0">
                <a:latin typeface="Arial" pitchFamily="34" charset="0"/>
                <a:ea typeface="幼圆" pitchFamily="49" charset="-122"/>
                <a:cs typeface="Arial" pitchFamily="34" charset="0"/>
              </a:rPr>
              <a:t>信道噪声均值为</a:t>
            </a:r>
            <a:r>
              <a:rPr lang="en-US" altLang="zh-CN" sz="2400" dirty="0">
                <a:solidFill>
                  <a:srgbClr val="003399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0</a:t>
            </a:r>
            <a:r>
              <a:rPr lang="zh-CN" altLang="en-US" sz="2400" dirty="0">
                <a:latin typeface="Arial" pitchFamily="34" charset="0"/>
                <a:ea typeface="幼圆" pitchFamily="49" charset="-122"/>
                <a:cs typeface="Arial" pitchFamily="34" charset="0"/>
              </a:rPr>
              <a:t>，</a:t>
            </a:r>
            <a:r>
              <a:rPr lang="zh-CN" altLang="en-US" sz="2400" dirty="0">
                <a:solidFill>
                  <a:srgbClr val="003399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单边</a:t>
            </a:r>
            <a:r>
              <a:rPr lang="zh-CN" altLang="en-US" sz="2400" dirty="0">
                <a:latin typeface="Arial" pitchFamily="34" charset="0"/>
                <a:ea typeface="幼圆" pitchFamily="49" charset="-122"/>
                <a:cs typeface="Arial" pitchFamily="34" charset="0"/>
              </a:rPr>
              <a:t>功率谱密度为 </a:t>
            </a:r>
            <a:r>
              <a:rPr lang="en-US" altLang="zh-CN" sz="2800" dirty="0">
                <a:solidFill>
                  <a:srgbClr val="003399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n</a:t>
            </a:r>
            <a:r>
              <a:rPr lang="en-US" sz="2800" baseline="-25000" dirty="0">
                <a:solidFill>
                  <a:srgbClr val="003399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0</a:t>
            </a:r>
            <a:endParaRPr lang="en-US" altLang="zh-CN" sz="2800" dirty="0">
              <a:solidFill>
                <a:srgbClr val="003399"/>
              </a:solidFill>
              <a:latin typeface="Arial" pitchFamily="34" charset="0"/>
              <a:ea typeface="幼圆" pitchFamily="49" charset="-122"/>
              <a:cs typeface="Arial" pitchFamily="34" charset="0"/>
            </a:endParaRPr>
          </a:p>
          <a:p>
            <a:pPr>
              <a:lnSpc>
                <a:spcPts val="3800"/>
              </a:lnSpc>
              <a:buFontTx/>
              <a:buNone/>
              <a:defRPr/>
            </a:pPr>
            <a:r>
              <a:rPr lang="en-US" altLang="zh-CN" sz="2400" dirty="0">
                <a:latin typeface="Arial" pitchFamily="34" charset="0"/>
                <a:ea typeface="幼圆" pitchFamily="49" charset="-122"/>
                <a:cs typeface="Arial" pitchFamily="34" charset="0"/>
              </a:rPr>
              <a:t>               </a:t>
            </a:r>
            <a:r>
              <a:rPr lang="zh-CN" altLang="en-US" sz="2400" dirty="0">
                <a:latin typeface="Arial" pitchFamily="34" charset="0"/>
                <a:ea typeface="幼圆" pitchFamily="49" charset="-122"/>
                <a:cs typeface="Arial" pitchFamily="34" charset="0"/>
              </a:rPr>
              <a:t>基带信号带宽为  </a:t>
            </a:r>
            <a:r>
              <a:rPr lang="en-US" sz="2800" dirty="0">
                <a:solidFill>
                  <a:srgbClr val="003399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f</a:t>
            </a:r>
            <a:r>
              <a:rPr lang="en-US" sz="2800" baseline="-25000" dirty="0">
                <a:solidFill>
                  <a:srgbClr val="003399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m</a:t>
            </a:r>
            <a:endParaRPr lang="en-US" altLang="zh-CN" sz="2800" dirty="0">
              <a:solidFill>
                <a:srgbClr val="003399"/>
              </a:solidFill>
              <a:latin typeface="Arial" pitchFamily="34" charset="0"/>
              <a:ea typeface="幼圆" pitchFamily="49" charset="-122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zh-CN" altLang="en-US" sz="2400" dirty="0">
                <a:latin typeface="Arial" pitchFamily="34" charset="0"/>
                <a:ea typeface="幼圆" pitchFamily="49" charset="-122"/>
                <a:cs typeface="Arial" pitchFamily="34" charset="0"/>
              </a:rPr>
              <a:t>               其中</a:t>
            </a:r>
            <a:r>
              <a:rPr lang="en-US" altLang="zh-CN" sz="2400" dirty="0">
                <a:solidFill>
                  <a:srgbClr val="003399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AM</a:t>
            </a:r>
            <a:r>
              <a:rPr lang="zh-CN" altLang="en-US" sz="2400" dirty="0">
                <a:latin typeface="Arial" pitchFamily="34" charset="0"/>
                <a:ea typeface="幼圆" pitchFamily="49" charset="-122"/>
                <a:cs typeface="Arial" pitchFamily="34" charset="0"/>
              </a:rPr>
              <a:t>的调幅度为 </a:t>
            </a:r>
            <a:r>
              <a:rPr lang="en-US" altLang="zh-CN" sz="2400" dirty="0">
                <a:solidFill>
                  <a:srgbClr val="003399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100%</a:t>
            </a:r>
            <a:r>
              <a:rPr lang="zh-CN" altLang="en-US" sz="2400" dirty="0">
                <a:solidFill>
                  <a:srgbClr val="0000CC"/>
                </a:solidFill>
                <a:latin typeface="Arial" pitchFamily="34" charset="0"/>
                <a:ea typeface="幼圆" pitchFamily="49" charset="-122"/>
                <a:cs typeface="Arial" pitchFamily="34" charset="0"/>
              </a:rPr>
              <a:t> ，</a:t>
            </a:r>
            <a:r>
              <a:rPr lang="zh-CN" altLang="en-US" sz="2400" dirty="0">
                <a:latin typeface="Arial" pitchFamily="34" charset="0"/>
                <a:ea typeface="幼圆" pitchFamily="49" charset="-122"/>
                <a:cs typeface="Arial" pitchFamily="34" charset="0"/>
              </a:rPr>
              <a:t>正弦型调制信号</a:t>
            </a:r>
          </a:p>
        </p:txBody>
      </p:sp>
      <p:graphicFrame>
        <p:nvGraphicFramePr>
          <p:cNvPr id="84996" name="Object 6"/>
          <p:cNvGraphicFramePr>
            <a:graphicFrameLocks noChangeAspect="1"/>
          </p:cNvGraphicFramePr>
          <p:nvPr/>
        </p:nvGraphicFramePr>
        <p:xfrm>
          <a:off x="1593850" y="2540000"/>
          <a:ext cx="35560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1" name="Equation" r:id="rId3" imgW="190500" imgH="457200" progId="Equation.DSMT4">
                  <p:embed/>
                </p:oleObj>
              </mc:Choice>
              <mc:Fallback>
                <p:oleObj name="Equation" r:id="rId3" imgW="19050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2540000"/>
                        <a:ext cx="355600" cy="200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36"/>
          <p:cNvSpPr txBox="1">
            <a:spLocks noChangeArrowheads="1"/>
          </p:cNvSpPr>
          <p:nvPr/>
        </p:nvSpPr>
        <p:spPr bwMode="gray">
          <a:xfrm>
            <a:off x="-6350" y="406400"/>
            <a:ext cx="6045200" cy="588963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99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altLang="en-US" sz="3200" b="1">
                <a:solidFill>
                  <a:schemeClr val="bg1"/>
                </a:solidFill>
                <a:latin typeface="Arial" charset="0"/>
                <a:ea typeface="黑体" pitchFamily="2" charset="-122"/>
              </a:rPr>
              <a:t>§</a:t>
            </a:r>
            <a:r>
              <a:rPr lang="en-US" altLang="zh-CN" sz="3200" b="1">
                <a:solidFill>
                  <a:schemeClr val="bg1"/>
                </a:solidFill>
                <a:latin typeface="Arial" charset="0"/>
                <a:ea typeface="黑体" pitchFamily="2" charset="-122"/>
                <a:cs typeface="Arial" charset="0"/>
              </a:rPr>
              <a:t>5.5  </a:t>
            </a:r>
            <a:r>
              <a:rPr lang="zh-CN" altLang="en-US" sz="3200" b="1">
                <a:solidFill>
                  <a:schemeClr val="bg1"/>
                </a:solidFill>
                <a:latin typeface="Arial" charset="0"/>
                <a:ea typeface="黑体" pitchFamily="2" charset="-122"/>
                <a:cs typeface="Arial" charset="0"/>
              </a:rPr>
              <a:t>各种模拟</a:t>
            </a:r>
            <a:r>
              <a:rPr lang="zh-CN" altLang="en-US" sz="3200" b="1">
                <a:solidFill>
                  <a:schemeClr val="bg1"/>
                </a:solidFill>
                <a:latin typeface="Arial" charset="0"/>
                <a:ea typeface="黑体" pitchFamily="2" charset="-122"/>
              </a:rPr>
              <a:t>调制系统的比较</a:t>
            </a:r>
            <a:endParaRPr lang="zh-CN" sz="3200" b="1" noProof="1">
              <a:solidFill>
                <a:schemeClr val="bg1"/>
              </a:solidFill>
              <a:latin typeface="Arial" charset="0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5EE9DBB2-416B-4413-9D50-DC49883F9638}" type="slidenum">
              <a:rPr lang="en-US" altLang="zh-CN" smtClean="0"/>
              <a:pPr eaLnBrk="1" hangingPunct="1"/>
              <a:t>83</a:t>
            </a:fld>
            <a:endParaRPr lang="en-US" altLang="zh-CN"/>
          </a:p>
        </p:txBody>
      </p:sp>
      <p:graphicFrame>
        <p:nvGraphicFramePr>
          <p:cNvPr id="133300" name="Group 180"/>
          <p:cNvGraphicFramePr>
            <a:graphicFrameLocks noGrp="1"/>
          </p:cNvGraphicFramePr>
          <p:nvPr/>
        </p:nvGraphicFramePr>
        <p:xfrm>
          <a:off x="522288" y="1042988"/>
          <a:ext cx="8189912" cy="5392758"/>
        </p:xfrm>
        <a:graphic>
          <a:graphicData uri="http://schemas.openxmlformats.org/drawingml/2006/table">
            <a:tbl>
              <a:tblPr/>
              <a:tblGrid>
                <a:gridCol w="1081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2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0320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细黑" pitchFamily="2" charset="-122"/>
                          <a:cs typeface="Times New Roman" pitchFamily="18" charset="0"/>
                        </a:rPr>
                        <a:t>调制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细黑" pitchFamily="2" charset="-122"/>
                          <a:cs typeface="Times New Roman" pitchFamily="18" charset="0"/>
                        </a:rPr>
                        <a:t>方式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细黑" pitchFamily="2" charset="-122"/>
                          <a:cs typeface="Times New Roman" pitchFamily="18" charset="0"/>
                        </a:rPr>
                        <a:t>传输带宽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华文细黑" pitchFamily="2" charset="-122"/>
                      </a:endParaRP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细黑" pitchFamily="2" charset="-122"/>
                          <a:cs typeface="Times New Roman" pitchFamily="18" charset="0"/>
                        </a:rPr>
                        <a:t>设备复杂程度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细黑" pitchFamily="2" charset="-122"/>
                          <a:cs typeface="Times New Roman" pitchFamily="18" charset="0"/>
                        </a:rPr>
                        <a:t>主要应用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AM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细黑" pitchFamily="2" charset="-122"/>
                        </a:rPr>
                        <a:t>2f</a:t>
                      </a:r>
                      <a:r>
                        <a:rPr kumimoji="0" lang="en-US" altLang="zh-CN" sz="24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细黑" pitchFamily="2" charset="-122"/>
                        </a:rPr>
                        <a:t>m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华文细黑" pitchFamily="2" charset="-122"/>
                      </a:endParaRP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细黑" pitchFamily="2" charset="-122"/>
                          <a:cs typeface="Times New Roman" pitchFamily="18" charset="0"/>
                        </a:rPr>
                        <a:t>简单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  <a:cs typeface="Times New Roman" pitchFamily="18" charset="0"/>
                        </a:rPr>
                        <a:t>中短波无线电广播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  <a:cs typeface="Times New Roman" pitchFamily="18" charset="0"/>
                        </a:rPr>
                        <a:t>DSB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细黑" pitchFamily="2" charset="-122"/>
                        </a:rPr>
                        <a:t>2f</a:t>
                      </a:r>
                      <a:r>
                        <a:rPr kumimoji="0" lang="en-US" altLang="zh-CN" sz="24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细黑" pitchFamily="2" charset="-122"/>
                        </a:rPr>
                        <a:t>m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华文细黑" pitchFamily="2" charset="-122"/>
                      </a:endParaRP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华文细黑" pitchFamily="2" charset="-122"/>
                      </a:endParaRP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细黑" pitchFamily="2" charset="-122"/>
                          <a:cs typeface="Times New Roman" pitchFamily="18" charset="0"/>
                        </a:rPr>
                        <a:t>中等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  <a:cs typeface="Times New Roman" pitchFamily="18" charset="0"/>
                        </a:rPr>
                        <a:t>应用较少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82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  <a:cs typeface="Times New Roman" pitchFamily="18" charset="0"/>
                        </a:rPr>
                        <a:t>SSB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细黑" pitchFamily="2" charset="-122"/>
                        </a:rPr>
                        <a:t>f</a:t>
                      </a:r>
                      <a:r>
                        <a:rPr kumimoji="0" lang="en-US" altLang="zh-CN" sz="24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细黑" pitchFamily="2" charset="-122"/>
                        </a:rPr>
                        <a:t>m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华文细黑" pitchFamily="2" charset="-122"/>
                      </a:endParaRP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细黑" pitchFamily="2" charset="-122"/>
                          <a:cs typeface="Times New Roman" pitchFamily="18" charset="0"/>
                        </a:rPr>
                        <a:t>复杂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  <a:cs typeface="Times New Roman" pitchFamily="18" charset="0"/>
                        </a:rPr>
                        <a:t>短波无线电广播、话音频分复用、载波通信、数据传输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  <a:cs typeface="Times New Roman" pitchFamily="18" charset="0"/>
                        </a:rPr>
                        <a:t>VSB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细黑" pitchFamily="2" charset="-122"/>
                        </a:rPr>
                        <a:t>略大于</a:t>
                      </a: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细黑" pitchFamily="2" charset="-122"/>
                        </a:rPr>
                        <a:t>f</a:t>
                      </a:r>
                      <a:r>
                        <a:rPr kumimoji="0" lang="en-US" altLang="zh-CN" sz="24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细黑" pitchFamily="2" charset="-122"/>
                        </a:rPr>
                        <a:t>m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细黑" pitchFamily="2" charset="-122"/>
                          <a:cs typeface="Times New Roman" pitchFamily="18" charset="0"/>
                        </a:rPr>
                        <a:t>近似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细黑" pitchFamily="2" charset="-122"/>
                          <a:cs typeface="Times New Roman" pitchFamily="18" charset="0"/>
                        </a:rPr>
                        <a:t>SSB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细黑" pitchFamily="2" charset="-122"/>
                          <a:cs typeface="Times New Roman" pitchFamily="18" charset="0"/>
                        </a:rPr>
                        <a:t>复杂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  <a:cs typeface="Times New Roman" pitchFamily="18" charset="0"/>
                        </a:rPr>
                        <a:t>电视广播、数据传输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06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  <a:cs typeface="Times New Roman" pitchFamily="18" charset="0"/>
                        </a:rPr>
                        <a:t>FM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华文细黑" pitchFamily="2" charset="-122"/>
                      </a:endParaRP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华文细黑" pitchFamily="2" charset="-122"/>
                      </a:endParaRP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细黑" pitchFamily="2" charset="-122"/>
                          <a:cs typeface="Times New Roman" pitchFamily="18" charset="0"/>
                        </a:rPr>
                        <a:t>中等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  <a:cs typeface="Times New Roman" pitchFamily="18" charset="0"/>
                        </a:rPr>
                        <a:t>超短波小功率电台（窄带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  <a:cs typeface="Times New Roman" pitchFamily="18" charset="0"/>
                        </a:rPr>
                        <a:t>FM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  <a:cs typeface="Times New Roman" pitchFamily="18" charset="0"/>
                        </a:rPr>
                        <a:t>）；调频立体声广播等高质量通信（宽带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  <a:cs typeface="Times New Roman" pitchFamily="18" charset="0"/>
                        </a:rPr>
                        <a:t>FM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  <a:cs typeface="Times New Roman" pitchFamily="18" charset="0"/>
                        </a:rPr>
                        <a:t>）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6063" name="Object 173"/>
          <p:cNvGraphicFramePr>
            <a:graphicFrameLocks noChangeAspect="1"/>
          </p:cNvGraphicFramePr>
          <p:nvPr/>
        </p:nvGraphicFramePr>
        <p:xfrm>
          <a:off x="3222625" y="2078038"/>
          <a:ext cx="15748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3" r:id="rId3" imgW="1282700" imgH="495300" progId="Equation.3">
                  <p:embed/>
                </p:oleObj>
              </mc:Choice>
              <mc:Fallback>
                <p:oleObj r:id="rId3" imgW="1282700" imgH="495300" progId="Equation.3">
                  <p:embed/>
                  <p:pic>
                    <p:nvPicPr>
                      <p:cNvPr id="0" name="Object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25" y="2078038"/>
                        <a:ext cx="15748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64" name="Object 174"/>
          <p:cNvGraphicFramePr>
            <a:graphicFrameLocks noChangeAspect="1"/>
          </p:cNvGraphicFramePr>
          <p:nvPr/>
        </p:nvGraphicFramePr>
        <p:xfrm>
          <a:off x="3176588" y="2708275"/>
          <a:ext cx="16192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4" r:id="rId5" imgW="1193800" imgH="495300" progId="Equation.3">
                  <p:embed/>
                </p:oleObj>
              </mc:Choice>
              <mc:Fallback>
                <p:oleObj r:id="rId5" imgW="1193800" imgH="495300" progId="Equation.3">
                  <p:embed/>
                  <p:pic>
                    <p:nvPicPr>
                      <p:cNvPr id="0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6588" y="2708275"/>
                        <a:ext cx="161925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65" name="Object 175"/>
          <p:cNvGraphicFramePr>
            <a:graphicFrameLocks noChangeAspect="1"/>
          </p:cNvGraphicFramePr>
          <p:nvPr/>
        </p:nvGraphicFramePr>
        <p:xfrm>
          <a:off x="3132138" y="3698875"/>
          <a:ext cx="1601787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5" r:id="rId7" imgW="1180588" imgH="495085" progId="Equation.3">
                  <p:embed/>
                </p:oleObj>
              </mc:Choice>
              <mc:Fallback>
                <p:oleObj r:id="rId7" imgW="1180588" imgH="495085" progId="Equation.3">
                  <p:embed/>
                  <p:pic>
                    <p:nvPicPr>
                      <p:cNvPr id="0" name="Object 1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698875"/>
                        <a:ext cx="1601787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66" name="Object 176"/>
          <p:cNvGraphicFramePr>
            <a:graphicFrameLocks noChangeAspect="1"/>
          </p:cNvGraphicFramePr>
          <p:nvPr/>
        </p:nvGraphicFramePr>
        <p:xfrm>
          <a:off x="1646238" y="5499100"/>
          <a:ext cx="130175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6" name="公式" r:id="rId9" imgW="825500" imgH="241300" progId="Equation.3">
                  <p:embed/>
                </p:oleObj>
              </mc:Choice>
              <mc:Fallback>
                <p:oleObj name="公式" r:id="rId9" imgW="825500" imgH="241300" progId="Equation.3">
                  <p:embed/>
                  <p:pic>
                    <p:nvPicPr>
                      <p:cNvPr id="0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6238" y="5499100"/>
                        <a:ext cx="130175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67" name="Object 177"/>
          <p:cNvGraphicFramePr>
            <a:graphicFrameLocks noChangeAspect="1"/>
          </p:cNvGraphicFramePr>
          <p:nvPr/>
        </p:nvGraphicFramePr>
        <p:xfrm>
          <a:off x="3086100" y="5453063"/>
          <a:ext cx="1665288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7" r:id="rId11" imgW="1485255" imgH="495085" progId="Equation.3">
                  <p:embed/>
                </p:oleObj>
              </mc:Choice>
              <mc:Fallback>
                <p:oleObj r:id="rId11" imgW="1485255" imgH="495085" progId="Equation.3">
                  <p:embed/>
                  <p:pic>
                    <p:nvPicPr>
                      <p:cNvPr id="0" name="Object 1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100" y="5453063"/>
                        <a:ext cx="1665288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68" name="Object 178"/>
          <p:cNvGraphicFramePr>
            <a:graphicFrameLocks noChangeAspect="1"/>
          </p:cNvGraphicFramePr>
          <p:nvPr/>
        </p:nvGraphicFramePr>
        <p:xfrm>
          <a:off x="3581400" y="1358900"/>
          <a:ext cx="9461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8" r:id="rId13" imgW="444307" imgH="228501" progId="Equation.3">
                  <p:embed/>
                </p:oleObj>
              </mc:Choice>
              <mc:Fallback>
                <p:oleObj r:id="rId13" imgW="444307" imgH="228501" progId="Equation.3">
                  <p:embed/>
                  <p:pic>
                    <p:nvPicPr>
                      <p:cNvPr id="0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358900"/>
                        <a:ext cx="94615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746125" y="368300"/>
            <a:ext cx="253365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itchFamily="2" charset="-122"/>
                <a:ea typeface="华文细黑" pitchFamily="2" charset="-122"/>
                <a:cs typeface="Arial" charset="0"/>
              </a:rPr>
              <a:t>性能比较</a:t>
            </a:r>
            <a:r>
              <a:rPr lang="zh-CN" altLang="en-US" sz="2400" b="1">
                <a:solidFill>
                  <a:schemeClr val="tx2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：</a:t>
            </a: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itchFamily="2" charset="-122"/>
                <a:ea typeface="华文细黑" pitchFamily="2" charset="-122"/>
                <a:cs typeface="Arial" charset="0"/>
              </a:rPr>
              <a:t>  </a:t>
            </a:r>
            <a:endParaRPr lang="en-US" altLang="zh-CN" sz="2400" b="1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561317D6-AE08-4537-A7AB-67126BA9E3DA}" type="slidenum">
              <a:rPr lang="en-US" altLang="zh-CN" smtClean="0"/>
              <a:pPr eaLnBrk="1" hangingPunct="1"/>
              <a:t>84</a:t>
            </a:fld>
            <a:endParaRPr lang="en-US" altLang="zh-CN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31800" y="323850"/>
            <a:ext cx="253365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华文细黑" pitchFamily="2" charset="-122"/>
                <a:ea typeface="华文细黑" pitchFamily="2" charset="-122"/>
                <a:cs typeface="Arial" charset="0"/>
              </a:rPr>
              <a:t>性能比较：  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41313" y="3024188"/>
            <a:ext cx="8235950" cy="36083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40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Wingdings" pitchFamily="2" charset="2"/>
              <a:buNone/>
              <a:defRPr/>
            </a:pPr>
            <a:r>
              <a:rPr lang="en-US" altLang="zh-CN" sz="2400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2</a:t>
            </a:r>
            <a:r>
              <a:rPr lang="zh-CN" altLang="en-US" sz="2400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）频谱利用率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：</a:t>
            </a:r>
          </a:p>
          <a:p>
            <a:pPr eaLnBrk="1" hangingPunct="1">
              <a:lnSpc>
                <a:spcPts val="40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Wingdings" pitchFamily="2" charset="2"/>
              <a:buNone/>
              <a:defRPr/>
            </a:pP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SSB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最高，</a:t>
            </a: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VSB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较高，</a:t>
            </a: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DSB/AM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次之，</a:t>
            </a: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FM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最差；</a:t>
            </a:r>
          </a:p>
          <a:p>
            <a:pPr eaLnBrk="1" hangingPunct="1">
              <a:lnSpc>
                <a:spcPts val="40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Wingdings" pitchFamily="2" charset="2"/>
              <a:buNone/>
              <a:defRPr/>
            </a:pPr>
            <a:r>
              <a:rPr lang="en-US" altLang="zh-CN" sz="2400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3</a:t>
            </a:r>
            <a:r>
              <a:rPr lang="zh-CN" altLang="en-US" sz="2400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）功率利用率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：</a:t>
            </a:r>
          </a:p>
          <a:p>
            <a:pPr eaLnBrk="1" hangingPunct="1">
              <a:lnSpc>
                <a:spcPts val="40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Wingdings" pitchFamily="2" charset="2"/>
              <a:buNone/>
              <a:defRPr/>
            </a:pP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FM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最高，</a:t>
            </a: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DSB/SSB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、</a:t>
            </a: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VSB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次之，</a:t>
            </a: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AM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最差； </a:t>
            </a:r>
          </a:p>
          <a:p>
            <a:pPr eaLnBrk="1" hangingPunct="1">
              <a:lnSpc>
                <a:spcPts val="40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Wingdings" pitchFamily="2" charset="2"/>
              <a:buNone/>
              <a:defRPr/>
            </a:pPr>
            <a:r>
              <a:rPr lang="en-US" altLang="zh-CN" sz="2400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4</a:t>
            </a:r>
            <a:r>
              <a:rPr lang="zh-CN" altLang="en-US" sz="2400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）设备复杂度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：</a:t>
            </a:r>
          </a:p>
          <a:p>
            <a:pPr eaLnBrk="1" hangingPunct="1">
              <a:lnSpc>
                <a:spcPts val="40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Wingdings" pitchFamily="2" charset="2"/>
              <a:buNone/>
              <a:defRPr/>
            </a:pP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AM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最简，</a:t>
            </a: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DSB/ FM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次之，</a:t>
            </a: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VSB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较复杂， </a:t>
            </a: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SSB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最复杂。</a:t>
            </a:r>
          </a:p>
        </p:txBody>
      </p:sp>
      <p:sp>
        <p:nvSpPr>
          <p:cNvPr id="87045" name="Rectangle 7"/>
          <p:cNvSpPr>
            <a:spLocks noChangeArrowheads="1"/>
          </p:cNvSpPr>
          <p:nvPr/>
        </p:nvSpPr>
        <p:spPr bwMode="auto">
          <a:xfrm>
            <a:off x="341313" y="1179513"/>
            <a:ext cx="4951412" cy="1762125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40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Wingdings" pitchFamily="2" charset="2"/>
              <a:buNone/>
            </a:pPr>
            <a:r>
              <a:rPr lang="en-US" altLang="zh-CN" sz="2400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1</a:t>
            </a:r>
            <a:r>
              <a:rPr lang="zh-CN" altLang="en-US" sz="2400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）抗噪声性能：</a:t>
            </a:r>
          </a:p>
          <a:p>
            <a:pPr eaLnBrk="1" hangingPunct="1">
              <a:lnSpc>
                <a:spcPts val="40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Wingdings" pitchFamily="2" charset="2"/>
              <a:buNone/>
            </a:pP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FM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最好，</a:t>
            </a: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DSB/SSB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、</a:t>
            </a: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VSB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次之，</a:t>
            </a:r>
          </a:p>
          <a:p>
            <a:pPr eaLnBrk="1" hangingPunct="1">
              <a:lnSpc>
                <a:spcPts val="40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Wingdings" pitchFamily="2" charset="2"/>
              <a:buNone/>
            </a:pP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AM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最差；</a:t>
            </a:r>
          </a:p>
        </p:txBody>
      </p:sp>
      <p:pic>
        <p:nvPicPr>
          <p:cNvPr id="87046" name="Picture 5" descr="t04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6" r="6967"/>
          <a:stretch>
            <a:fillRect/>
          </a:stretch>
        </p:blipFill>
        <p:spPr bwMode="auto">
          <a:xfrm>
            <a:off x="5824538" y="0"/>
            <a:ext cx="3319462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CBBD9A1-4B82-41C4-8AB3-B611D11C64C0}" type="slidenum">
              <a:rPr lang="en-US" altLang="zh-CN" smtClean="0"/>
              <a:pPr eaLnBrk="1" hangingPunct="1"/>
              <a:t>85</a:t>
            </a:fld>
            <a:endParaRPr lang="en-US" altLang="zh-CN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82600" y="406400"/>
            <a:ext cx="253365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特点与应用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endParaRPr lang="en-US" altLang="zh-CN" sz="28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1073150"/>
            <a:ext cx="8572500" cy="533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571500" indent="-4572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34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1</a:t>
            </a:r>
            <a:r>
              <a:rPr lang="zh-CN" altLang="en-US" sz="24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）</a:t>
            </a:r>
            <a:r>
              <a:rPr lang="en-US" altLang="zh-CN" sz="24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AM</a:t>
            </a:r>
            <a:r>
              <a:rPr lang="zh-CN" altLang="en-US" sz="24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：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  <a:cs typeface="Arial" charset="0"/>
              </a:rPr>
              <a:t>优点是接收设备简单；缺点是功率利用率低，抗干扰能力差。主要用在中波和短波调幅广播。</a:t>
            </a:r>
          </a:p>
          <a:p>
            <a:pPr eaLnBrk="1" hangingPunct="1">
              <a:lnSpc>
                <a:spcPts val="34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2</a:t>
            </a:r>
            <a:r>
              <a:rPr lang="zh-CN" altLang="en-US" sz="24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）</a:t>
            </a:r>
            <a:r>
              <a:rPr lang="en-US" altLang="zh-CN" sz="24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DSB</a:t>
            </a:r>
            <a:r>
              <a:rPr lang="zh-CN" altLang="en-US" sz="24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：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  <a:cs typeface="Arial" charset="0"/>
              </a:rPr>
              <a:t>优点是功率利用率高，带宽与</a:t>
            </a:r>
            <a:r>
              <a:rPr lang="en-US" altLang="zh-CN" sz="2400">
                <a:latin typeface="华文细黑" pitchFamily="2" charset="-122"/>
                <a:ea typeface="华文细黑" pitchFamily="2" charset="-122"/>
                <a:cs typeface="Arial" charset="0"/>
              </a:rPr>
              <a:t>AM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  <a:cs typeface="Arial" charset="0"/>
              </a:rPr>
              <a:t>相同。主要用于调频立体声中的差信号调制，彩色</a:t>
            </a:r>
            <a:r>
              <a:rPr lang="en-US" altLang="zh-CN" sz="2400">
                <a:latin typeface="华文细黑" pitchFamily="2" charset="-122"/>
                <a:ea typeface="华文细黑" pitchFamily="2" charset="-122"/>
                <a:cs typeface="Arial" charset="0"/>
              </a:rPr>
              <a:t>TV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  <a:cs typeface="Arial" charset="0"/>
              </a:rPr>
              <a:t>中的色差信号调制。</a:t>
            </a:r>
          </a:p>
          <a:p>
            <a:pPr eaLnBrk="1" hangingPunct="1">
              <a:lnSpc>
                <a:spcPts val="34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3</a:t>
            </a:r>
            <a:r>
              <a:rPr lang="zh-CN" altLang="en-US" sz="24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）</a:t>
            </a:r>
            <a:r>
              <a:rPr lang="en-US" altLang="zh-CN" sz="24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SSB</a:t>
            </a:r>
            <a:r>
              <a:rPr lang="zh-CN" altLang="en-US" sz="24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：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  <a:cs typeface="Arial" charset="0"/>
              </a:rPr>
              <a:t>优点是功率利用率和频带利用率都较高，抗干扰能力和抗选择性衰落能力均优于</a:t>
            </a:r>
            <a:r>
              <a:rPr lang="en-US" altLang="zh-CN" sz="2400">
                <a:latin typeface="华文细黑" pitchFamily="2" charset="-122"/>
                <a:ea typeface="华文细黑" pitchFamily="2" charset="-122"/>
                <a:cs typeface="Arial" charset="0"/>
              </a:rPr>
              <a:t>AM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  <a:cs typeface="Arial" charset="0"/>
              </a:rPr>
              <a:t>，而带宽只有</a:t>
            </a:r>
            <a:r>
              <a:rPr lang="en-US" altLang="zh-CN" sz="2400">
                <a:latin typeface="华文细黑" pitchFamily="2" charset="-122"/>
                <a:ea typeface="华文细黑" pitchFamily="2" charset="-122"/>
                <a:cs typeface="Arial" charset="0"/>
              </a:rPr>
              <a:t>AM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  <a:cs typeface="Arial" charset="0"/>
              </a:rPr>
              <a:t>的一半；缺点是收发设备都复杂。常用于频分多路复用系统中。</a:t>
            </a:r>
          </a:p>
          <a:p>
            <a:pPr eaLnBrk="1" hangingPunct="1">
              <a:lnSpc>
                <a:spcPts val="34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4</a:t>
            </a:r>
            <a:r>
              <a:rPr lang="zh-CN" altLang="en-US" sz="24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）</a:t>
            </a:r>
            <a:r>
              <a:rPr lang="en-US" altLang="zh-CN" sz="24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VSB</a:t>
            </a:r>
            <a:r>
              <a:rPr lang="zh-CN" altLang="en-US" sz="24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：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  <a:cs typeface="Arial" charset="0"/>
              </a:rPr>
              <a:t>抗噪声性能和频带利用率与</a:t>
            </a:r>
            <a:r>
              <a:rPr lang="en-US" altLang="zh-CN" sz="2400">
                <a:latin typeface="华文细黑" pitchFamily="2" charset="-122"/>
                <a:ea typeface="华文细黑" pitchFamily="2" charset="-122"/>
                <a:cs typeface="Arial" charset="0"/>
              </a:rPr>
              <a:t>SSB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  <a:cs typeface="Arial" charset="0"/>
              </a:rPr>
              <a:t>相当。在电视广播等系统中得到了广泛应用。</a:t>
            </a:r>
          </a:p>
          <a:p>
            <a:pPr eaLnBrk="1" hangingPunct="1">
              <a:lnSpc>
                <a:spcPts val="34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5</a:t>
            </a:r>
            <a:r>
              <a:rPr lang="zh-CN" altLang="en-US" sz="24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）</a:t>
            </a:r>
            <a:r>
              <a:rPr lang="en-US" altLang="zh-CN" sz="24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FM</a:t>
            </a:r>
            <a:r>
              <a:rPr lang="zh-CN" altLang="en-US" sz="240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： 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  <a:cs typeface="Arial" charset="0"/>
              </a:rPr>
              <a:t>抗干扰能力强，广泛应用于长距离高质量的通信系统中。缺点是频带利用率低，存在门限效应。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C09C903-C30C-4DA0-9AFA-B7F9522449A7}" type="slidenum">
              <a:rPr lang="en-US" altLang="zh-CN" smtClean="0"/>
              <a:pPr eaLnBrk="1" hangingPunct="1"/>
              <a:t>86</a:t>
            </a:fld>
            <a:endParaRPr lang="en-US" altLang="zh-CN"/>
          </a:p>
        </p:txBody>
      </p:sp>
      <p:sp>
        <p:nvSpPr>
          <p:cNvPr id="7" name="Text Box 36"/>
          <p:cNvSpPr txBox="1">
            <a:spLocks noChangeArrowheads="1"/>
          </p:cNvSpPr>
          <p:nvPr/>
        </p:nvSpPr>
        <p:spPr bwMode="gray">
          <a:xfrm>
            <a:off x="0" y="400050"/>
            <a:ext cx="4794250" cy="588963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99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altLang="en-US" sz="3200" b="1">
                <a:solidFill>
                  <a:schemeClr val="bg1"/>
                </a:solidFill>
                <a:latin typeface="Arial" charset="0"/>
                <a:ea typeface="黑体" pitchFamily="2" charset="-122"/>
              </a:rPr>
              <a:t>§</a:t>
            </a:r>
            <a:r>
              <a:rPr lang="en-US" altLang="zh-CN" sz="3200" b="1">
                <a:solidFill>
                  <a:schemeClr val="bg1"/>
                </a:solidFill>
                <a:latin typeface="Arial" charset="0"/>
                <a:ea typeface="黑体" pitchFamily="2" charset="-122"/>
                <a:cs typeface="Arial" charset="0"/>
              </a:rPr>
              <a:t>5.6   </a:t>
            </a:r>
            <a:r>
              <a:rPr lang="zh-CN" altLang="en-US" sz="3200" b="1">
                <a:solidFill>
                  <a:schemeClr val="bg1"/>
                </a:solidFill>
                <a:latin typeface="Arial" charset="0"/>
                <a:ea typeface="黑体" pitchFamily="2" charset="-122"/>
              </a:rPr>
              <a:t>频分复用 </a:t>
            </a:r>
            <a:r>
              <a:rPr lang="en-US" altLang="zh-CN" sz="3200" b="1">
                <a:solidFill>
                  <a:schemeClr val="bg1"/>
                </a:solidFill>
                <a:latin typeface="Arial" charset="0"/>
                <a:ea typeface="黑体" pitchFamily="2" charset="-122"/>
              </a:rPr>
              <a:t>( FDM )</a:t>
            </a:r>
            <a:endParaRPr lang="en-US" altLang="zh-CN" sz="3200" b="1" noProof="1">
              <a:solidFill>
                <a:schemeClr val="bg1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881063" y="1673225"/>
            <a:ext cx="6977062" cy="342106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复用：在一条信道中同时传输多路信号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目的：充分利用信道的频带或时间资源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分类：</a:t>
            </a:r>
            <a:r>
              <a:rPr lang="en-US" altLang="zh-CN" sz="2400">
                <a:solidFill>
                  <a:srgbClr val="000099"/>
                </a:solidFill>
                <a:latin typeface="Arial" charset="0"/>
                <a:ea typeface="华文中宋" pitchFamily="2" charset="-122"/>
                <a:cs typeface="Arial" charset="0"/>
              </a:rPr>
              <a:t>FDM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、</a:t>
            </a: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TDM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、</a:t>
            </a: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SDM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、</a:t>
            </a: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CDM</a:t>
            </a:r>
            <a:endParaRPr lang="zh-CN" altLang="en-US" sz="2400">
              <a:latin typeface="Arial" charset="0"/>
              <a:ea typeface="华文中宋" pitchFamily="2" charset="-122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>
                <a:solidFill>
                  <a:srgbClr val="000099"/>
                </a:solidFill>
                <a:latin typeface="Arial" charset="0"/>
                <a:ea typeface="华文中宋" pitchFamily="2" charset="-122"/>
                <a:cs typeface="Arial" charset="0"/>
              </a:rPr>
              <a:t>频分复用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：按频率划分信道的复用方式</a:t>
            </a:r>
            <a:endParaRPr lang="en-US" altLang="zh-CN" sz="2400">
              <a:latin typeface="Arial" charset="0"/>
              <a:ea typeface="华文中宋" pitchFamily="2" charset="-122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方法：</a:t>
            </a:r>
            <a:r>
              <a:rPr lang="zh-CN" altLang="en-US" sz="2400">
                <a:solidFill>
                  <a:srgbClr val="000099"/>
                </a:solidFill>
                <a:latin typeface="Arial" charset="0"/>
                <a:ea typeface="华文中宋" pitchFamily="2" charset="-122"/>
                <a:cs typeface="Arial" charset="0"/>
              </a:rPr>
              <a:t>调制→合成 →传输 →分路 →解调</a:t>
            </a: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                        </a:t>
            </a:r>
            <a:endParaRPr lang="zh-CN" altLang="en-US" sz="2400">
              <a:latin typeface="Arial" charset="0"/>
              <a:ea typeface="华文中宋" pitchFamily="2" charset="-122"/>
              <a:cs typeface="Arial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D2717E8-A041-4546-BFE6-5F0E71BE60D0}" type="slidenum">
              <a:rPr lang="en-US" altLang="zh-CN" smtClean="0"/>
              <a:pPr eaLnBrk="1" hangingPunct="1"/>
              <a:t>87</a:t>
            </a:fld>
            <a:endParaRPr lang="en-US" altLang="zh-CN"/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90116" name="Object 1"/>
          <p:cNvGraphicFramePr>
            <a:graphicFrameLocks noChangeAspect="1"/>
          </p:cNvGraphicFramePr>
          <p:nvPr/>
        </p:nvGraphicFramePr>
        <p:xfrm>
          <a:off x="161925" y="908050"/>
          <a:ext cx="8982075" cy="369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2" name="Visio" r:id="rId3" imgW="7419783" imgH="2475351" progId="Visio.Drawing.11">
                  <p:embed/>
                </p:oleObj>
              </mc:Choice>
              <mc:Fallback>
                <p:oleObj name="Visio" r:id="rId3" imgW="7419783" imgH="247535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54" r="3903"/>
                      <a:stretch>
                        <a:fillRect/>
                      </a:stretch>
                    </p:blipFill>
                    <p:spPr bwMode="auto">
                      <a:xfrm>
                        <a:off x="161925" y="908050"/>
                        <a:ext cx="8982075" cy="369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66738" y="368300"/>
            <a:ext cx="457835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黑体" pitchFamily="2" charset="-122"/>
                <a:cs typeface="Arial" pitchFamily="34" charset="0"/>
              </a:rPr>
              <a:t>FDM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黑体" pitchFamily="2" charset="-122"/>
                <a:cs typeface="Arial" pitchFamily="34" charset="0"/>
              </a:rPr>
              <a:t>系统原理框图：</a:t>
            </a:r>
            <a:endParaRPr lang="en-US" altLang="zh-CN" sz="2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黑体" pitchFamily="2" charset="-122"/>
              <a:cs typeface="Arial" pitchFamily="34" charset="0"/>
            </a:endParaRPr>
          </a:p>
        </p:txBody>
      </p:sp>
      <p:sp>
        <p:nvSpPr>
          <p:cNvPr id="90118" name="Rectangle 6"/>
          <p:cNvSpPr>
            <a:spLocks noChangeArrowheads="1"/>
          </p:cNvSpPr>
          <p:nvPr/>
        </p:nvSpPr>
        <p:spPr bwMode="auto">
          <a:xfrm>
            <a:off x="476250" y="4554538"/>
            <a:ext cx="8478838" cy="1844675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</a:pPr>
            <a:r>
              <a:rPr lang="zh-CN" altLang="en-US" sz="2400">
                <a:latin typeface="华文细黑" pitchFamily="2" charset="-122"/>
                <a:ea typeface="华文细黑" pitchFamily="2" charset="-122"/>
                <a:cs typeface="Arial" charset="0"/>
              </a:rPr>
              <a:t> 主要用于</a:t>
            </a:r>
            <a:r>
              <a:rPr lang="zh-CN" altLang="en-US" sz="2400" b="1">
                <a:solidFill>
                  <a:schemeClr val="folHlink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模拟通信系统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</a:pPr>
            <a:r>
              <a:rPr lang="zh-CN" altLang="en-US" sz="2400">
                <a:latin typeface="华文细黑" pitchFamily="2" charset="-122"/>
                <a:ea typeface="华文细黑" pitchFamily="2" charset="-122"/>
                <a:cs typeface="Arial" charset="0"/>
              </a:rPr>
              <a:t> </a:t>
            </a:r>
            <a:r>
              <a:rPr lang="zh-CN" altLang="en-US" sz="2400">
                <a:solidFill>
                  <a:schemeClr val="hlink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优点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  <a:cs typeface="Arial" charset="0"/>
              </a:rPr>
              <a:t>：信道利用率高，技术成熟；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737373"/>
              </a:buClr>
              <a:buSzPct val="60000"/>
              <a:buFont typeface="Wingdings" pitchFamily="2" charset="2"/>
              <a:buChar char="l"/>
            </a:pPr>
            <a:r>
              <a:rPr lang="zh-CN" altLang="en-US" sz="2400">
                <a:latin typeface="华文细黑" pitchFamily="2" charset="-122"/>
                <a:ea typeface="华文细黑" pitchFamily="2" charset="-122"/>
                <a:cs typeface="Arial" charset="0"/>
              </a:rPr>
              <a:t> </a:t>
            </a:r>
            <a:r>
              <a:rPr lang="zh-CN" altLang="en-US" sz="2400">
                <a:solidFill>
                  <a:schemeClr val="hlink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缺点</a:t>
            </a:r>
            <a:r>
              <a:rPr lang="zh-CN" altLang="en-US" sz="2400">
                <a:latin typeface="华文细黑" pitchFamily="2" charset="-122"/>
                <a:ea typeface="华文细黑" pitchFamily="2" charset="-122"/>
                <a:cs typeface="Arial" charset="0"/>
              </a:rPr>
              <a:t>：设备复杂，滤波器难以制作，非线性失真，各路信号的相互干扰。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FBA19A0-A88F-4BB5-95ED-0083E2A26CCE}" type="slidenum">
              <a:rPr lang="en-US" altLang="zh-CN" smtClean="0"/>
              <a:pPr eaLnBrk="1" hangingPunct="1"/>
              <a:t>88</a:t>
            </a:fld>
            <a:endParaRPr lang="en-US" altLang="zh-CN"/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2052638" y="1314450"/>
            <a:ext cx="5657850" cy="24447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lnSpc>
                <a:spcPts val="35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400" kern="0" dirty="0">
                <a:solidFill>
                  <a:schemeClr val="folHlink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       </a:t>
            </a:r>
            <a:endParaRPr lang="zh-CN" altLang="en-US" sz="2400" kern="0" dirty="0">
              <a:solidFill>
                <a:srgbClr val="003399"/>
              </a:solidFill>
              <a:latin typeface="Arial" pitchFamily="34" charset="0"/>
              <a:ea typeface="华文中宋" pitchFamily="2" charset="-122"/>
              <a:cs typeface="Arial" pitchFamily="34" charset="0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476250" y="279400"/>
            <a:ext cx="200025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典型例子</a:t>
            </a:r>
            <a:endParaRPr lang="en-US" altLang="zh-CN" sz="28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66963" y="368300"/>
            <a:ext cx="5822950" cy="457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Bef>
                <a:spcPct val="20000"/>
              </a:spcBef>
              <a:buClr>
                <a:srgbClr val="FF0000"/>
              </a:buClr>
              <a:buSzPct val="55000"/>
              <a:defRPr/>
            </a:pPr>
            <a:r>
              <a:rPr lang="en-US" altLang="zh-C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多路</a:t>
            </a:r>
            <a:r>
              <a:rPr lang="zh-CN" altLang="en-US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载波电话系统</a:t>
            </a:r>
            <a:r>
              <a:rPr lang="zh-CN" altLang="en-US" sz="2400" b="1" kern="0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（</a:t>
            </a:r>
            <a:r>
              <a:rPr lang="zh-CN" altLang="en-US" sz="2400" kern="0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目前，</a:t>
            </a:r>
            <a:r>
              <a:rPr lang="en-US" altLang="zh-CN" sz="2400" kern="0" dirty="0">
                <a:solidFill>
                  <a:srgbClr val="003399"/>
                </a:solidFill>
                <a:latin typeface="Arial" pitchFamily="34" charset="0"/>
                <a:ea typeface="楷体_GB2312"/>
                <a:cs typeface="Arial" pitchFamily="34" charset="0"/>
              </a:rPr>
              <a:t>TDM</a:t>
            </a:r>
            <a:r>
              <a:rPr lang="zh-CN" altLang="en-US" sz="2400" b="1" kern="0" dirty="0">
                <a:solidFill>
                  <a:srgbClr val="003399"/>
                </a:solidFill>
                <a:latin typeface="Arial" pitchFamily="34" charset="0"/>
                <a:ea typeface="楷体_GB2312"/>
                <a:cs typeface="Arial" pitchFamily="34" charset="0"/>
              </a:rPr>
              <a:t>替代）</a:t>
            </a:r>
          </a:p>
        </p:txBody>
      </p:sp>
      <p:sp>
        <p:nvSpPr>
          <p:cNvPr id="15" name="矩形 14"/>
          <p:cNvSpPr/>
          <p:nvPr/>
        </p:nvSpPr>
        <p:spPr>
          <a:xfrm>
            <a:off x="431800" y="1223963"/>
            <a:ext cx="1593850" cy="5365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228600" indent="-228600">
              <a:lnSpc>
                <a:spcPts val="3500"/>
              </a:lnSpc>
              <a:spcBef>
                <a:spcPct val="20000"/>
              </a:spcBef>
              <a:buClr>
                <a:srgbClr val="3333CC"/>
              </a:buClr>
              <a:buSzPct val="50000"/>
              <a:defRPr/>
            </a:pPr>
            <a:r>
              <a:rPr lang="zh-CN" altLang="en-US" sz="2400" b="1" kern="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charset="0"/>
              </a:rPr>
              <a:t>层次结构</a:t>
            </a:r>
            <a:r>
              <a:rPr lang="zh-CN" altLang="en-US" sz="2400" kern="0" dirty="0">
                <a:solidFill>
                  <a:srgbClr val="000000"/>
                </a:solidFill>
                <a:latin typeface="Arial" charset="0"/>
                <a:ea typeface="华文中宋" pitchFamily="2" charset="-122"/>
                <a:cs typeface="Arial" charset="0"/>
              </a:rPr>
              <a:t>：</a:t>
            </a:r>
            <a:r>
              <a:rPr lang="en-US" altLang="zh-CN" sz="2400" kern="0" dirty="0">
                <a:solidFill>
                  <a:srgbClr val="000000"/>
                </a:solidFill>
                <a:latin typeface="Arial" charset="0"/>
                <a:ea typeface="华文中宋" pitchFamily="2" charset="-122"/>
                <a:cs typeface="Arial" charset="0"/>
              </a:rPr>
              <a:t>    </a:t>
            </a:r>
          </a:p>
        </p:txBody>
      </p:sp>
      <p:sp>
        <p:nvSpPr>
          <p:cNvPr id="16" name="矩形 15"/>
          <p:cNvSpPr/>
          <p:nvPr/>
        </p:nvSpPr>
        <p:spPr>
          <a:xfrm>
            <a:off x="1016000" y="4059238"/>
            <a:ext cx="3154363" cy="5365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228600" indent="-228600">
              <a:lnSpc>
                <a:spcPts val="3500"/>
              </a:lnSpc>
              <a:spcBef>
                <a:spcPct val="20000"/>
              </a:spcBef>
              <a:buClr>
                <a:srgbClr val="3333CC"/>
              </a:buClr>
              <a:buSzPct val="50000"/>
              <a:defRPr/>
            </a:pPr>
            <a:r>
              <a:rPr lang="zh-CN" altLang="en-US" sz="2400" b="1" kern="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  <a:cs typeface="Arial" charset="0"/>
              </a:rPr>
              <a:t>基群频谱结构示意图：</a:t>
            </a:r>
            <a:endParaRPr lang="zh-CN" altLang="en-US" sz="2400" b="1" kern="0" dirty="0">
              <a:solidFill>
                <a:srgbClr val="00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1144" name="Rectangle 3"/>
          <p:cNvSpPr txBox="1">
            <a:spLocks noChangeArrowheads="1"/>
          </p:cNvSpPr>
          <p:nvPr/>
        </p:nvSpPr>
        <p:spPr bwMode="auto">
          <a:xfrm>
            <a:off x="2097088" y="1403350"/>
            <a:ext cx="56578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>
                <a:solidFill>
                  <a:schemeClr val="folHlink"/>
                </a:solidFill>
                <a:latin typeface="Arial" charset="0"/>
                <a:ea typeface="华文中宋" pitchFamily="2" charset="-122"/>
                <a:cs typeface="Arial" charset="0"/>
              </a:rPr>
              <a:t>       </a:t>
            </a: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12 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路   </a:t>
            </a:r>
            <a:r>
              <a:rPr lang="zh-CN" altLang="en-US">
                <a:solidFill>
                  <a:srgbClr val="000099"/>
                </a:solidFill>
                <a:ea typeface="华文中宋" pitchFamily="2" charset="-122"/>
                <a:cs typeface="Arial" charset="0"/>
              </a:rPr>
              <a:t>      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一个</a:t>
            </a:r>
            <a:r>
              <a:rPr lang="zh-CN" altLang="en-US" sz="2400">
                <a:solidFill>
                  <a:srgbClr val="FF0000"/>
                </a:solidFill>
                <a:latin typeface="Arial" charset="0"/>
                <a:ea typeface="华文中宋" pitchFamily="2" charset="-122"/>
                <a:cs typeface="Arial" charset="0"/>
              </a:rPr>
              <a:t>基群</a:t>
            </a:r>
            <a:endParaRPr lang="en-US" altLang="zh-CN" sz="2400">
              <a:solidFill>
                <a:srgbClr val="FF0000"/>
              </a:solidFill>
              <a:latin typeface="Arial" charset="0"/>
              <a:ea typeface="华文中宋" pitchFamily="2" charset="-122"/>
              <a:cs typeface="Arial" charset="0"/>
            </a:endParaRPr>
          </a:p>
          <a:p>
            <a:pPr>
              <a:lnSpc>
                <a:spcPts val="4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  5 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个基群   </a:t>
            </a:r>
            <a:r>
              <a:rPr lang="zh-CN" altLang="en-US">
                <a:solidFill>
                  <a:srgbClr val="000099"/>
                </a:solidFill>
                <a:ea typeface="华文中宋" pitchFamily="2" charset="-122"/>
                <a:cs typeface="Arial" charset="0"/>
              </a:rPr>
              <a:t>    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 一个</a:t>
            </a:r>
            <a:r>
              <a:rPr lang="zh-CN" altLang="en-US" sz="2400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超群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（</a:t>
            </a: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60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路电话）</a:t>
            </a:r>
            <a:endParaRPr lang="en-US" altLang="zh-CN" sz="2400">
              <a:latin typeface="Arial" charset="0"/>
              <a:ea typeface="华文中宋" pitchFamily="2" charset="-122"/>
              <a:cs typeface="Arial" charset="0"/>
            </a:endParaRPr>
          </a:p>
          <a:p>
            <a:pPr>
              <a:lnSpc>
                <a:spcPts val="4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 10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个超群   </a:t>
            </a:r>
            <a:r>
              <a:rPr lang="zh-CN" altLang="en-US">
                <a:solidFill>
                  <a:srgbClr val="000099"/>
                </a:solidFill>
                <a:ea typeface="华文中宋" pitchFamily="2" charset="-122"/>
                <a:cs typeface="Arial" charset="0"/>
              </a:rPr>
              <a:t>   </a:t>
            </a:r>
            <a:r>
              <a:rPr lang="zh-CN" altLang="en-US" sz="2400" b="1">
                <a:solidFill>
                  <a:srgbClr val="0000CC"/>
                </a:solidFill>
                <a:latin typeface="Arial" charset="0"/>
                <a:ea typeface="华文中宋" pitchFamily="2" charset="-122"/>
                <a:cs typeface="Arial" charset="0"/>
              </a:rPr>
              <a:t>  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一个</a:t>
            </a:r>
            <a:r>
              <a:rPr lang="zh-CN" altLang="en-US" sz="2400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主群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（</a:t>
            </a: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600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路电话）</a:t>
            </a:r>
            <a:endParaRPr lang="en-US" altLang="zh-CN" sz="2400">
              <a:solidFill>
                <a:srgbClr val="000099"/>
              </a:solidFill>
              <a:latin typeface="Arial" charset="0"/>
              <a:ea typeface="华文中宋" pitchFamily="2" charset="-122"/>
              <a:cs typeface="Arial" charset="0"/>
            </a:endParaRPr>
          </a:p>
          <a:p>
            <a:pPr eaLnBrk="1" hangingPunct="1">
              <a:lnSpc>
                <a:spcPts val="35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3200">
                <a:latin typeface="Arial" charset="0"/>
                <a:ea typeface="华文中宋" pitchFamily="2" charset="-122"/>
                <a:cs typeface="Arial" charset="0"/>
              </a:rPr>
              <a:t> 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多个主群   </a:t>
            </a:r>
            <a:r>
              <a:rPr lang="zh-CN" altLang="en-US">
                <a:solidFill>
                  <a:srgbClr val="000099"/>
                </a:solidFill>
                <a:ea typeface="华文中宋" pitchFamily="2" charset="-122"/>
                <a:cs typeface="Arial" charset="0"/>
              </a:rPr>
              <a:t>     </a:t>
            </a:r>
            <a:r>
              <a:rPr lang="zh-CN" altLang="en-US" sz="2400" b="1">
                <a:solidFill>
                  <a:srgbClr val="0000CC"/>
                </a:solidFill>
                <a:latin typeface="Arial" charset="0"/>
                <a:ea typeface="华文中宋" pitchFamily="2" charset="-122"/>
                <a:cs typeface="Arial" charset="0"/>
              </a:rPr>
              <a:t> </a:t>
            </a:r>
            <a:r>
              <a:rPr lang="zh-CN" altLang="en-US" sz="2400">
                <a:latin typeface="Arial" charset="0"/>
                <a:ea typeface="华文中宋" pitchFamily="2" charset="-122"/>
                <a:cs typeface="Arial" charset="0"/>
              </a:rPr>
              <a:t>一个</a:t>
            </a:r>
            <a:r>
              <a:rPr lang="zh-CN" altLang="en-US" sz="2400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巨群 </a:t>
            </a:r>
          </a:p>
        </p:txBody>
      </p:sp>
      <p:sp>
        <p:nvSpPr>
          <p:cNvPr id="7169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91146" name="Object 12"/>
          <p:cNvGraphicFramePr>
            <a:graphicFrameLocks noChangeAspect="1"/>
          </p:cNvGraphicFramePr>
          <p:nvPr/>
        </p:nvGraphicFramePr>
        <p:xfrm>
          <a:off x="1062038" y="4914900"/>
          <a:ext cx="7205662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5" name="Visio" r:id="rId4" imgW="3949362" imgH="609975" progId="Visio.Drawing.11">
                  <p:embed/>
                </p:oleObj>
              </mc:Choice>
              <mc:Fallback>
                <p:oleObj name="Visio" r:id="rId4" imgW="3949362" imgH="609975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4914900"/>
                        <a:ext cx="7205662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6237288" y="4329113"/>
            <a:ext cx="2116137" cy="536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ts val="3500"/>
              </a:lnSpc>
              <a:spcBef>
                <a:spcPct val="20000"/>
              </a:spcBef>
              <a:buClr>
                <a:srgbClr val="3333CC"/>
              </a:buClr>
              <a:buSzPct val="50000"/>
              <a:defRPr/>
            </a:pPr>
            <a:r>
              <a:rPr lang="zh-CN" altLang="en-US" sz="2400" kern="0" dirty="0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（每路</a:t>
            </a:r>
            <a:r>
              <a:rPr lang="en-US" altLang="zh-CN" sz="2400" b="1" kern="0" dirty="0">
                <a:solidFill>
                  <a:srgbClr val="FF0000"/>
                </a:solidFill>
                <a:latin typeface="Arial" charset="0"/>
                <a:ea typeface="华文中宋" pitchFamily="2" charset="-122"/>
                <a:cs typeface="Arial" charset="0"/>
              </a:rPr>
              <a:t>4kHz</a:t>
            </a:r>
            <a:r>
              <a:rPr lang="zh-CN" altLang="en-US" sz="2400" kern="0" dirty="0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）</a:t>
            </a:r>
          </a:p>
        </p:txBody>
      </p:sp>
      <p:sp>
        <p:nvSpPr>
          <p:cNvPr id="91148" name="AutoShape 16"/>
          <p:cNvSpPr>
            <a:spLocks noChangeArrowheads="1"/>
          </p:cNvSpPr>
          <p:nvPr/>
        </p:nvSpPr>
        <p:spPr bwMode="auto">
          <a:xfrm>
            <a:off x="3671888" y="1493838"/>
            <a:ext cx="450850" cy="314325"/>
          </a:xfrm>
          <a:prstGeom prst="rightArrow">
            <a:avLst>
              <a:gd name="adj1" fmla="val 50000"/>
              <a:gd name="adj2" fmla="val 35859"/>
            </a:avLst>
          </a:prstGeom>
          <a:solidFill>
            <a:srgbClr val="CC99FF"/>
          </a:solidFill>
          <a:ln>
            <a:noFill/>
          </a:ln>
          <a:effectLst>
            <a:prstShdw prst="shdw17" dist="17961" dir="2700000">
              <a:srgbClr val="7A5C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1149" name="AutoShape 17"/>
          <p:cNvSpPr>
            <a:spLocks noChangeArrowheads="1"/>
          </p:cNvSpPr>
          <p:nvPr/>
        </p:nvSpPr>
        <p:spPr bwMode="auto">
          <a:xfrm>
            <a:off x="3671888" y="2079625"/>
            <a:ext cx="450850" cy="314325"/>
          </a:xfrm>
          <a:prstGeom prst="rightArrow">
            <a:avLst>
              <a:gd name="adj1" fmla="val 50000"/>
              <a:gd name="adj2" fmla="val 35859"/>
            </a:avLst>
          </a:prstGeom>
          <a:solidFill>
            <a:srgbClr val="CC99FF"/>
          </a:solidFill>
          <a:ln>
            <a:noFill/>
          </a:ln>
          <a:effectLst>
            <a:prstShdw prst="shdw17" dist="17961" dir="2700000">
              <a:srgbClr val="7A5C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1150" name="AutoShape 18"/>
          <p:cNvSpPr>
            <a:spLocks noChangeArrowheads="1"/>
          </p:cNvSpPr>
          <p:nvPr/>
        </p:nvSpPr>
        <p:spPr bwMode="auto">
          <a:xfrm>
            <a:off x="3671888" y="2663825"/>
            <a:ext cx="450850" cy="314325"/>
          </a:xfrm>
          <a:prstGeom prst="rightArrow">
            <a:avLst>
              <a:gd name="adj1" fmla="val 50000"/>
              <a:gd name="adj2" fmla="val 35859"/>
            </a:avLst>
          </a:prstGeom>
          <a:solidFill>
            <a:srgbClr val="CC99FF"/>
          </a:solidFill>
          <a:ln>
            <a:noFill/>
          </a:ln>
          <a:effectLst>
            <a:prstShdw prst="shdw17" dist="17961" dir="2700000">
              <a:srgbClr val="7A5C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1151" name="AutoShape 19"/>
          <p:cNvSpPr>
            <a:spLocks noChangeArrowheads="1"/>
          </p:cNvSpPr>
          <p:nvPr/>
        </p:nvSpPr>
        <p:spPr bwMode="auto">
          <a:xfrm>
            <a:off x="3671888" y="3203575"/>
            <a:ext cx="450850" cy="314325"/>
          </a:xfrm>
          <a:prstGeom prst="rightArrow">
            <a:avLst>
              <a:gd name="adj1" fmla="val 50000"/>
              <a:gd name="adj2" fmla="val 35859"/>
            </a:avLst>
          </a:prstGeom>
          <a:solidFill>
            <a:srgbClr val="CC99FF"/>
          </a:solidFill>
          <a:ln>
            <a:noFill/>
          </a:ln>
          <a:effectLst>
            <a:prstShdw prst="shdw17" dist="17961" dir="2700000">
              <a:srgbClr val="7A5C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0656700-B43B-4A1B-BFE3-AD1A8CCCBF24}" type="slidenum">
              <a:rPr lang="en-US" altLang="zh-CN" smtClean="0"/>
              <a:pPr eaLnBrk="1" hangingPunct="1"/>
              <a:t>89</a:t>
            </a:fld>
            <a:endParaRPr lang="en-US" altLang="zh-CN"/>
          </a:p>
        </p:txBody>
      </p:sp>
      <p:sp>
        <p:nvSpPr>
          <p:cNvPr id="92163" name="标题 1"/>
          <p:cNvSpPr txBox="1">
            <a:spLocks/>
          </p:cNvSpPr>
          <p:nvPr/>
        </p:nvSpPr>
        <p:spPr bwMode="auto">
          <a:xfrm>
            <a:off x="827088" y="115888"/>
            <a:ext cx="261937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r>
              <a:rPr lang="zh-CN" altLang="en-US" sz="360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作业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30250" y="1031875"/>
            <a:ext cx="7127875" cy="5229225"/>
          </a:xfrm>
          <a:prstGeom prst="rect">
            <a:avLst/>
          </a:prstGeom>
          <a:solidFill>
            <a:srgbClr val="1C1C1C">
              <a:lumMod val="10000"/>
              <a:lumOff val="90000"/>
            </a:srgb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eaLnBrk="0" hangingPunct="0">
              <a:tabLst>
                <a:tab pos="3595688" algn="l"/>
              </a:tabLs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tabLst>
                <a:tab pos="3595688" algn="l"/>
              </a:tabLs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00150" indent="-285750" eaLnBrk="0" hangingPunct="0">
              <a:tabLst>
                <a:tab pos="3595688" algn="l"/>
              </a:tabLs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tabLst>
                <a:tab pos="3595688" algn="l"/>
              </a:tabLs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tabLst>
                <a:tab pos="3595688" algn="l"/>
              </a:tabLs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95688" algn="l"/>
              </a:tabLs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95688" algn="l"/>
              </a:tabLs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95688" algn="l"/>
              </a:tabLs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95688" algn="l"/>
              </a:tabLs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>
                <a:srgbClr val="3333CC"/>
              </a:buClr>
              <a:buSzPct val="55000"/>
              <a:buFont typeface="Wingdings" pitchFamily="2" charset="2"/>
              <a:buNone/>
              <a:defRPr/>
            </a:pPr>
            <a:r>
              <a:rPr lang="zh-CN" altLang="en-US" sz="3200" dirty="0">
                <a:solidFill>
                  <a:srgbClr val="000099"/>
                </a:solidFill>
                <a:latin typeface="华文细黑" pitchFamily="2" charset="-122"/>
                <a:ea typeface="华文细黑" pitchFamily="2" charset="-122"/>
              </a:rPr>
              <a:t>    习题：</a:t>
            </a:r>
          </a:p>
          <a:p>
            <a:pPr lvl="2">
              <a:lnSpc>
                <a:spcPct val="120000"/>
              </a:lnSpc>
              <a:spcBef>
                <a:spcPct val="20000"/>
              </a:spcBef>
              <a:buClr>
                <a:srgbClr val="990099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2800" dirty="0">
                <a:latin typeface="Arial" charset="0"/>
                <a:ea typeface="黑体" pitchFamily="2" charset="-122"/>
                <a:cs typeface="Arial" charset="0"/>
              </a:rPr>
              <a:t>5-8</a:t>
            </a:r>
          </a:p>
          <a:p>
            <a:pPr lvl="2">
              <a:lnSpc>
                <a:spcPct val="120000"/>
              </a:lnSpc>
              <a:spcBef>
                <a:spcPct val="20000"/>
              </a:spcBef>
              <a:buClr>
                <a:srgbClr val="990099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2800" dirty="0">
                <a:latin typeface="Arial" charset="0"/>
                <a:ea typeface="黑体" pitchFamily="2" charset="-122"/>
                <a:cs typeface="Arial" charset="0"/>
              </a:rPr>
              <a:t>5-9</a:t>
            </a:r>
          </a:p>
          <a:p>
            <a:pPr lvl="2">
              <a:lnSpc>
                <a:spcPct val="120000"/>
              </a:lnSpc>
              <a:spcBef>
                <a:spcPct val="20000"/>
              </a:spcBef>
              <a:buClr>
                <a:srgbClr val="990099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2800" dirty="0">
                <a:latin typeface="Arial" charset="0"/>
                <a:ea typeface="黑体" pitchFamily="2" charset="-122"/>
                <a:cs typeface="Arial" charset="0"/>
              </a:rPr>
              <a:t>5-10</a:t>
            </a:r>
          </a:p>
          <a:p>
            <a:pPr lvl="2">
              <a:lnSpc>
                <a:spcPct val="120000"/>
              </a:lnSpc>
              <a:spcBef>
                <a:spcPct val="20000"/>
              </a:spcBef>
              <a:buClr>
                <a:srgbClr val="990099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2800" dirty="0">
                <a:latin typeface="Arial" charset="0"/>
                <a:ea typeface="黑体" pitchFamily="2" charset="-122"/>
                <a:cs typeface="Arial" charset="0"/>
              </a:rPr>
              <a:t>5-13</a:t>
            </a:r>
          </a:p>
          <a:p>
            <a:pPr lvl="2">
              <a:lnSpc>
                <a:spcPct val="120000"/>
              </a:lnSpc>
              <a:spcBef>
                <a:spcPct val="20000"/>
              </a:spcBef>
              <a:buClr>
                <a:srgbClr val="990099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2800" dirty="0">
                <a:latin typeface="Arial" charset="0"/>
                <a:ea typeface="黑体" pitchFamily="2" charset="-122"/>
                <a:cs typeface="Arial" charset="0"/>
              </a:rPr>
              <a:t>5-15</a:t>
            </a:r>
          </a:p>
          <a:p>
            <a:pPr lvl="2">
              <a:lnSpc>
                <a:spcPct val="120000"/>
              </a:lnSpc>
              <a:spcBef>
                <a:spcPct val="20000"/>
              </a:spcBef>
              <a:buClr>
                <a:srgbClr val="990099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2800" dirty="0">
                <a:latin typeface="Arial" charset="0"/>
                <a:ea typeface="黑体" pitchFamily="2" charset="-122"/>
                <a:cs typeface="Arial" charset="0"/>
              </a:rPr>
              <a:t>5-16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75C2876-AC64-4A17-AB71-F01834AE5F00}" type="slidenum">
              <a:rPr lang="en-US" altLang="zh-CN" smtClean="0"/>
              <a:pPr eaLnBrk="1" hangingPunct="1"/>
              <a:t>9</a:t>
            </a:fld>
            <a:endParaRPr lang="en-US" altLang="zh-CN"/>
          </a:p>
        </p:txBody>
      </p:sp>
      <p:sp>
        <p:nvSpPr>
          <p:cNvPr id="19" name="圆角矩形 18"/>
          <p:cNvSpPr/>
          <p:nvPr/>
        </p:nvSpPr>
        <p:spPr>
          <a:xfrm>
            <a:off x="882650" y="4167188"/>
            <a:ext cx="4889500" cy="622300"/>
          </a:xfrm>
          <a:prstGeom prst="round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244" name="Rectangle 3"/>
          <p:cNvSpPr txBox="1">
            <a:spLocks noChangeArrowheads="1"/>
          </p:cNvSpPr>
          <p:nvPr/>
        </p:nvSpPr>
        <p:spPr bwMode="auto">
          <a:xfrm>
            <a:off x="0" y="323850"/>
            <a:ext cx="4481513" cy="668338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None/>
            </a:pPr>
            <a:r>
              <a:rPr lang="en-US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§</a:t>
            </a:r>
            <a:r>
              <a:rPr lang="en-US" altLang="zh-CN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5.1.1  </a:t>
            </a:r>
            <a:r>
              <a:rPr lang="zh-CN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常规 调幅（</a:t>
            </a:r>
            <a:r>
              <a:rPr lang="en-US" altLang="zh-CN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AM</a:t>
            </a:r>
            <a:r>
              <a:rPr lang="zh-CN" altLang="en-US" sz="2800" b="1">
                <a:solidFill>
                  <a:schemeClr val="tx2"/>
                </a:solidFill>
                <a:latin typeface="Arial" charset="0"/>
                <a:ea typeface="华文细黑" pitchFamily="2" charset="-122"/>
                <a:cs typeface="Arial" charset="0"/>
              </a:rPr>
              <a:t>）</a:t>
            </a:r>
            <a:endParaRPr lang="en-US" altLang="zh-CN" sz="2800" b="1">
              <a:solidFill>
                <a:schemeClr val="tx2"/>
              </a:solidFill>
              <a:latin typeface="Arial" charset="0"/>
              <a:ea typeface="华文细黑" pitchFamily="2" charset="-122"/>
              <a:cs typeface="Arial" charset="0"/>
            </a:endParaRPr>
          </a:p>
        </p:txBody>
      </p:sp>
      <p:graphicFrame>
        <p:nvGraphicFramePr>
          <p:cNvPr id="10245" name="Object 7"/>
          <p:cNvGraphicFramePr>
            <a:graphicFrameLocks noChangeAspect="1"/>
          </p:cNvGraphicFramePr>
          <p:nvPr/>
        </p:nvGraphicFramePr>
        <p:xfrm>
          <a:off x="749300" y="2273300"/>
          <a:ext cx="44450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Equation" r:id="rId3" imgW="2032000" imgH="533400" progId="Equation.DSMT4">
                  <p:embed/>
                </p:oleObj>
              </mc:Choice>
              <mc:Fallback>
                <p:oleObj name="Equation" r:id="rId3" imgW="2032000" imgH="533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" y="2273300"/>
                        <a:ext cx="4445000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9"/>
          <p:cNvGraphicFramePr>
            <a:graphicFrameLocks noChangeAspect="1"/>
          </p:cNvGraphicFramePr>
          <p:nvPr/>
        </p:nvGraphicFramePr>
        <p:xfrm>
          <a:off x="615950" y="5056188"/>
          <a:ext cx="80010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Equation" r:id="rId5" imgW="4356100" imgH="393700" progId="Equation.DSMT4">
                  <p:embed/>
                </p:oleObj>
              </mc:Choice>
              <mc:Fallback>
                <p:oleObj name="Equation" r:id="rId5" imgW="4356100" imgH="3937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" y="5056188"/>
                        <a:ext cx="8001000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10248" name="Object 4"/>
          <p:cNvGraphicFramePr>
            <a:graphicFrameLocks noChangeAspect="1"/>
          </p:cNvGraphicFramePr>
          <p:nvPr/>
        </p:nvGraphicFramePr>
        <p:xfrm>
          <a:off x="5372100" y="2095500"/>
          <a:ext cx="3467100" cy="150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Visio" r:id="rId7" imgW="957601" imgH="422875" progId="Visio.Drawing.11">
                  <p:embed/>
                </p:oleObj>
              </mc:Choice>
              <mc:Fallback>
                <p:oleObj name="Visio" r:id="rId7" imgW="957601" imgH="42287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2100" y="2095500"/>
                        <a:ext cx="3467100" cy="150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9" name="Object 6"/>
          <p:cNvGraphicFramePr>
            <a:graphicFrameLocks noChangeAspect="1"/>
          </p:cNvGraphicFramePr>
          <p:nvPr/>
        </p:nvGraphicFramePr>
        <p:xfrm>
          <a:off x="1993900" y="4154488"/>
          <a:ext cx="3554413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" name="Equation" r:id="rId9" imgW="1587500" imgH="292100" progId="Equation.DSMT4">
                  <p:embed/>
                </p:oleObj>
              </mc:Choice>
              <mc:Fallback>
                <p:oleObj name="Equation" r:id="rId9" imgW="1587500" imgH="292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4154488"/>
                        <a:ext cx="3554413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60400" y="1339850"/>
            <a:ext cx="2311400" cy="4889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dirty="0">
                <a:latin typeface="Arial" pitchFamily="34" charset="0"/>
                <a:ea typeface="黑体" pitchFamily="2" charset="-122"/>
                <a:cs typeface="Arial" pitchFamily="34" charset="0"/>
              </a:rPr>
              <a:t>AM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表达式</a:t>
            </a:r>
            <a:endParaRPr lang="en-US" altLang="zh-CN" sz="2800" kern="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288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5372100" y="1339850"/>
            <a:ext cx="2355850" cy="4889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dirty="0">
                <a:latin typeface="Arial" pitchFamily="34" charset="0"/>
                <a:ea typeface="黑体" pitchFamily="2" charset="-122"/>
                <a:cs typeface="Arial" pitchFamily="34" charset="0"/>
              </a:rPr>
              <a:t>AM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调制器</a:t>
            </a:r>
            <a:endParaRPr lang="en-US" altLang="zh-CN" sz="2800" kern="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927100" y="4243388"/>
            <a:ext cx="10668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zh-CN" altLang="en-US" sz="2400" kern="0" dirty="0">
                <a:latin typeface="黑体" pitchFamily="2" charset="-122"/>
                <a:ea typeface="黑体" pitchFamily="2" charset="-122"/>
              </a:rPr>
              <a:t>条件：</a:t>
            </a:r>
            <a:endParaRPr lang="en-US" altLang="zh-CN" sz="2400" kern="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816350" y="3429000"/>
            <a:ext cx="11557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zh-CN" altLang="en-US" sz="2400" kern="0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边带项</a:t>
            </a:r>
            <a:endParaRPr lang="en-US" altLang="zh-CN" sz="2400" kern="0" dirty="0">
              <a:solidFill>
                <a:srgbClr val="0000CC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2082800" y="3429000"/>
            <a:ext cx="120015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载波项</a:t>
            </a:r>
            <a:endParaRPr lang="en-US" altLang="zh-CN" sz="2400" kern="0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隶书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13899</TotalTime>
  <Words>3543</Words>
  <Application>Microsoft Office PowerPoint</Application>
  <PresentationFormat>全屏显示(4:3)</PresentationFormat>
  <Paragraphs>661</Paragraphs>
  <Slides>89</Slides>
  <Notes>24</Notes>
  <HiddenSlides>0</HiddenSlides>
  <MMClips>6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89</vt:i4>
      </vt:variant>
    </vt:vector>
  </HeadingPairs>
  <TitlesOfParts>
    <vt:vector size="108" baseType="lpstr">
      <vt:lpstr>黑体</vt:lpstr>
      <vt:lpstr>华文细黑</vt:lpstr>
      <vt:lpstr>华文中宋</vt:lpstr>
      <vt:lpstr>楷体_GB2312</vt:lpstr>
      <vt:lpstr>宋体</vt:lpstr>
      <vt:lpstr>微软雅黑</vt:lpstr>
      <vt:lpstr>幼圆</vt:lpstr>
      <vt:lpstr>Arial</vt:lpstr>
      <vt:lpstr>Cambria Math</vt:lpstr>
      <vt:lpstr>Tahoma</vt:lpstr>
      <vt:lpstr>Times New Roman</vt:lpstr>
      <vt:lpstr>Wingdings</vt:lpstr>
      <vt:lpstr>Blends</vt:lpstr>
      <vt:lpstr>Visio</vt:lpstr>
      <vt:lpstr>Equation</vt:lpstr>
      <vt:lpstr>公式</vt:lpstr>
      <vt:lpstr>Equation.3</vt:lpstr>
      <vt:lpstr>图片</vt:lpstr>
      <vt:lpstr>文档</vt:lpstr>
      <vt:lpstr>PowerPoint 演示文稿</vt:lpstr>
      <vt:lpstr>PowerPoint 演示文稿</vt:lpstr>
      <vt:lpstr>调 制 简 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希尔伯特变换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Xidian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通信原理</dc:title>
  <dc:creator>ph</dc:creator>
  <cp:lastModifiedBy>宏 彭</cp:lastModifiedBy>
  <cp:revision>768</cp:revision>
  <cp:lastPrinted>2014-10-08T05:06:01Z</cp:lastPrinted>
  <dcterms:created xsi:type="dcterms:W3CDTF">2005-12-13T08:40:34Z</dcterms:created>
  <dcterms:modified xsi:type="dcterms:W3CDTF">2019-10-15T11:36:30Z</dcterms:modified>
</cp:coreProperties>
</file>